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64" r:id="rId2"/>
    <p:sldId id="280" r:id="rId3"/>
    <p:sldId id="301" r:id="rId4"/>
    <p:sldId id="302" r:id="rId5"/>
    <p:sldId id="303" r:id="rId6"/>
    <p:sldId id="304" r:id="rId7"/>
    <p:sldId id="320" r:id="rId8"/>
    <p:sldId id="322" r:id="rId9"/>
    <p:sldId id="352" r:id="rId10"/>
    <p:sldId id="353" r:id="rId11"/>
    <p:sldId id="354" r:id="rId12"/>
    <p:sldId id="355" r:id="rId13"/>
    <p:sldId id="300" r:id="rId14"/>
    <p:sldId id="323" r:id="rId15"/>
    <p:sldId id="324" r:id="rId16"/>
    <p:sldId id="358" r:id="rId17"/>
    <p:sldId id="359" r:id="rId18"/>
    <p:sldId id="326" r:id="rId19"/>
    <p:sldId id="325" r:id="rId20"/>
    <p:sldId id="328" r:id="rId21"/>
    <p:sldId id="363" r:id="rId22"/>
    <p:sldId id="377" r:id="rId23"/>
    <p:sldId id="330" r:id="rId24"/>
    <p:sldId id="331" r:id="rId25"/>
    <p:sldId id="368" r:id="rId26"/>
    <p:sldId id="378" r:id="rId27"/>
    <p:sldId id="369" r:id="rId28"/>
    <p:sldId id="379" r:id="rId29"/>
    <p:sldId id="370" r:id="rId30"/>
    <p:sldId id="380" r:id="rId31"/>
    <p:sldId id="371" r:id="rId32"/>
    <p:sldId id="372" r:id="rId33"/>
    <p:sldId id="332" r:id="rId34"/>
    <p:sldId id="334" r:id="rId35"/>
    <p:sldId id="375" r:id="rId36"/>
    <p:sldId id="376" r:id="rId37"/>
    <p:sldId id="360" r:id="rId38"/>
    <p:sldId id="373" r:id="rId39"/>
    <p:sldId id="367" r:id="rId40"/>
    <p:sldId id="374" r:id="rId41"/>
    <p:sldId id="338" r:id="rId42"/>
    <p:sldId id="339" r:id="rId43"/>
    <p:sldId id="350" r:id="rId44"/>
    <p:sldId id="349" r:id="rId45"/>
    <p:sldId id="342" r:id="rId46"/>
    <p:sldId id="343" r:id="rId47"/>
    <p:sldId id="344" r:id="rId48"/>
    <p:sldId id="351" r:id="rId49"/>
    <p:sldId id="341" r:id="rId50"/>
    <p:sldId id="340" r:id="rId51"/>
    <p:sldId id="356" r:id="rId52"/>
    <p:sldId id="276" r:id="rId53"/>
    <p:sldId id="273" r:id="rId54"/>
    <p:sldId id="308" r:id="rId55"/>
    <p:sldId id="309" r:id="rId56"/>
    <p:sldId id="310" r:id="rId57"/>
    <p:sldId id="305" r:id="rId58"/>
    <p:sldId id="311" r:id="rId59"/>
    <p:sldId id="312" r:id="rId60"/>
    <p:sldId id="313" r:id="rId61"/>
    <p:sldId id="306" r:id="rId62"/>
    <p:sldId id="314" r:id="rId63"/>
    <p:sldId id="315" r:id="rId64"/>
    <p:sldId id="316" r:id="rId65"/>
    <p:sldId id="307" r:id="rId66"/>
    <p:sldId id="317" r:id="rId67"/>
    <p:sldId id="318" r:id="rId68"/>
    <p:sldId id="319" r:id="rId69"/>
    <p:sldId id="357" r:id="rId70"/>
    <p:sldId id="345" r:id="rId71"/>
    <p:sldId id="346" r:id="rId72"/>
    <p:sldId id="347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FFED"/>
    <a:srgbClr val="F9B3B9"/>
    <a:srgbClr val="EEBAF5"/>
    <a:srgbClr val="F0918E"/>
    <a:srgbClr val="BD7262"/>
    <a:srgbClr val="8ADEF5"/>
    <a:srgbClr val="003A9D"/>
    <a:srgbClr val="F297C3"/>
    <a:srgbClr val="61A6E5"/>
    <a:srgbClr val="F78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8"/>
    <p:restoredTop sz="93025"/>
  </p:normalViewPr>
  <p:slideViewPr>
    <p:cSldViewPr snapToGrid="0" snapToObjects="1" showGuides="1">
      <p:cViewPr>
        <p:scale>
          <a:sx n="64" d="100"/>
          <a:sy n="64" d="100"/>
        </p:scale>
        <p:origin x="-1690" y="-432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4820-E37F-9245-812A-8C2941EBBF6C}" type="datetimeFigureOut">
              <a:rPr kumimoji="1" lang="ko-KR" altLang="en-US" smtClean="0"/>
              <a:t>2016-11-07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FB26-D7FB-1E45-8948-B5EE06A03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5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2016-11-07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2016-11-07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2016-11-07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2016-11-07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2016-11-07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2016-11-07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2016-11-07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2016-11-07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2016-11-07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2016-11-07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2016-11-07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2016-11-07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2016-11-07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hrl1213@naver.com" TargetMode="External"/><Relationship Id="rId2" Type="http://schemas.openxmlformats.org/officeDocument/2006/relationships/hyperlink" Target="mailto:Leinster92@me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Hsp0522@naver.com" TargetMode="External"/><Relationship Id="rId4" Type="http://schemas.openxmlformats.org/officeDocument/2006/relationships/hyperlink" Target="mailto:Khjkhj2804@naver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8.wdp"/><Relationship Id="rId4" Type="http://schemas.microsoft.com/office/2007/relationships/hdphoto" Target="../media/hdphoto7.wdp"/><Relationship Id="rId9" Type="http://schemas.microsoft.com/office/2007/relationships/hdphoto" Target="../media/hdphoto9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80" y="1603486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프로젝트 명</a:t>
            </a:r>
            <a:endParaRPr kumimoji="1" lang="ko-KR" altLang="en-US"/>
          </a:p>
        </p:txBody>
      </p:sp>
      <p:sp>
        <p:nvSpPr>
          <p:cNvPr id="8" name="평행 사변형[P] 7"/>
          <p:cNvSpPr/>
          <p:nvPr/>
        </p:nvSpPr>
        <p:spPr>
          <a:xfrm>
            <a:off x="2018370" y="1603486"/>
            <a:ext cx="5631367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tx1"/>
                </a:solidFill>
              </a:rPr>
              <a:t>프로젝트 편돌이</a:t>
            </a:r>
            <a:endParaRPr kumimoji="1" lang="ko-KR" altLang="en-US" sz="2800">
              <a:solidFill>
                <a:schemeClr val="tx1"/>
              </a:solidFill>
            </a:endParaRPr>
          </a:p>
        </p:txBody>
      </p:sp>
      <p:sp>
        <p:nvSpPr>
          <p:cNvPr id="9" name="평행 사변형[P] 8"/>
          <p:cNvSpPr/>
          <p:nvPr/>
        </p:nvSpPr>
        <p:spPr>
          <a:xfrm>
            <a:off x="278780" y="2236589"/>
            <a:ext cx="1918010" cy="102841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특징</a:t>
            </a:r>
            <a:endParaRPr kumimoji="1" lang="ko-KR" altLang="en-US" sz="3200"/>
          </a:p>
        </p:txBody>
      </p:sp>
      <p:sp>
        <p:nvSpPr>
          <p:cNvPr id="10" name="평행 사변형[P] 9"/>
          <p:cNvSpPr/>
          <p:nvPr/>
        </p:nvSpPr>
        <p:spPr>
          <a:xfrm>
            <a:off x="1739590" y="2236589"/>
            <a:ext cx="5754030" cy="1013377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당신의 선택에 </a:t>
            </a:r>
            <a:r>
              <a:rPr lang="ko-KR" altLang="en-US" sz="2800" b="1" smtClean="0">
                <a:solidFill>
                  <a:schemeClr val="tx1"/>
                </a:solidFill>
              </a:rPr>
              <a:t>반응하는</a:t>
            </a:r>
            <a:endParaRPr lang="en-US" altLang="ko-KR" sz="28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smtClean="0">
                <a:solidFill>
                  <a:schemeClr val="tx1"/>
                </a:solidFill>
              </a:rPr>
              <a:t>연속타격 </a:t>
            </a:r>
            <a:r>
              <a:rPr lang="ko-KR" altLang="en-US" sz="2800" b="1">
                <a:solidFill>
                  <a:schemeClr val="tx1"/>
                </a:solidFill>
              </a:rPr>
              <a:t>키보드 액션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RPG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13" name="평행 사변형[P] 12"/>
          <p:cNvSpPr/>
          <p:nvPr/>
        </p:nvSpPr>
        <p:spPr>
          <a:xfrm>
            <a:off x="278778" y="354378"/>
            <a:ext cx="7727797" cy="125361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>
                <a:solidFill>
                  <a:schemeClr val="bg1"/>
                </a:solidFill>
              </a:rPr>
              <a:t>Team </a:t>
            </a:r>
            <a:r>
              <a:rPr lang="ko-KR" altLang="en-US" sz="4000">
                <a:solidFill>
                  <a:schemeClr val="bg1"/>
                </a:solidFill>
              </a:rPr>
              <a:t>편돌이</a:t>
            </a:r>
            <a:endParaRPr lang="en-US" altLang="ko-KR" sz="400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담당교수 </a:t>
            </a:r>
            <a:r>
              <a:rPr lang="en-US" altLang="ko-KR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:</a:t>
            </a:r>
            <a:r>
              <a:rPr lang="ko-KR" alt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 정내훈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14" name="평행 사변형[P] 13"/>
          <p:cNvSpPr/>
          <p:nvPr/>
        </p:nvSpPr>
        <p:spPr>
          <a:xfrm>
            <a:off x="278780" y="3250692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팀장</a:t>
            </a:r>
            <a:endParaRPr kumimoji="1" lang="ko-KR" altLang="en-US"/>
          </a:p>
        </p:txBody>
      </p:sp>
      <p:sp>
        <p:nvSpPr>
          <p:cNvPr id="15" name="평행 사변형[P] 14"/>
          <p:cNvSpPr/>
          <p:nvPr/>
        </p:nvSpPr>
        <p:spPr>
          <a:xfrm>
            <a:off x="1739590" y="3250693"/>
            <a:ext cx="5480360" cy="620146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김형준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평행 사변형[P] 15"/>
          <p:cNvSpPr/>
          <p:nvPr/>
        </p:nvSpPr>
        <p:spPr>
          <a:xfrm>
            <a:off x="278780" y="3875246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팀원</a:t>
            </a:r>
            <a:endParaRPr kumimoji="1" lang="ko-KR" altLang="en-US"/>
          </a:p>
        </p:txBody>
      </p:sp>
      <p:sp>
        <p:nvSpPr>
          <p:cNvPr id="17" name="평행 사변형[P] 16"/>
          <p:cNvSpPr/>
          <p:nvPr/>
        </p:nvSpPr>
        <p:spPr>
          <a:xfrm>
            <a:off x="1739590" y="3875246"/>
            <a:ext cx="5317703" cy="620554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허지훈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평행 사변형[P] 17"/>
          <p:cNvSpPr/>
          <p:nvPr/>
        </p:nvSpPr>
        <p:spPr>
          <a:xfrm>
            <a:off x="278780" y="4488914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팀원</a:t>
            </a:r>
            <a:endParaRPr kumimoji="1" lang="ko-KR" altLang="en-US"/>
          </a:p>
        </p:txBody>
      </p:sp>
      <p:sp>
        <p:nvSpPr>
          <p:cNvPr id="19" name="평행 사변형[P] 18"/>
          <p:cNvSpPr/>
          <p:nvPr/>
        </p:nvSpPr>
        <p:spPr>
          <a:xfrm>
            <a:off x="1739590" y="4488914"/>
            <a:ext cx="5137460" cy="627371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홍승필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평행 사변형[P] 19"/>
          <p:cNvSpPr/>
          <p:nvPr/>
        </p:nvSpPr>
        <p:spPr>
          <a:xfrm>
            <a:off x="278780" y="5116285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팀원</a:t>
            </a:r>
            <a:endParaRPr kumimoji="1" lang="ko-KR" altLang="en-US"/>
          </a:p>
        </p:txBody>
      </p:sp>
      <p:sp>
        <p:nvSpPr>
          <p:cNvPr id="21" name="평행 사변형[P] 20"/>
          <p:cNvSpPr/>
          <p:nvPr/>
        </p:nvSpPr>
        <p:spPr>
          <a:xfrm>
            <a:off x="1739590" y="5116285"/>
            <a:ext cx="4985060" cy="620509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</a:rPr>
              <a:t>신창섭</a:t>
            </a:r>
            <a:endParaRPr lang="is-IS" altLang="ko-KR" sz="32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575840" y="3841983"/>
            <a:ext cx="3217277" cy="1868812"/>
            <a:chOff x="9560868" y="4405186"/>
            <a:chExt cx="2232249" cy="1296641"/>
          </a:xfrm>
        </p:grpSpPr>
        <p:sp>
          <p:nvSpPr>
            <p:cNvPr id="24" name="직사각형 23"/>
            <p:cNvSpPr/>
            <p:nvPr/>
          </p:nvSpPr>
          <p:spPr>
            <a:xfrm>
              <a:off x="9560869" y="5052978"/>
              <a:ext cx="2232248" cy="648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560868" y="4405186"/>
              <a:ext cx="2232248" cy="6476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tx1"/>
                  </a:solidFill>
                </a:rPr>
                <a:t>지도교수 서명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809" y="684488"/>
            <a:ext cx="3199307" cy="319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적 타격 시 확실한 리액션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08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적 타격 시 확실한 리액션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역동적인 카메라 움직임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1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적 타격 시 확실한 리액션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역동적인 카메라 움직임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5002306"/>
            <a:ext cx="958307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조작의 즉각성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플레이어의 조작에 즉시 반응하는 액션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디테일한 보스전을 통해 한계까지 치고 빠지는 재미 구축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1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기본적인 세계관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6" y="2252085"/>
            <a:ext cx="2426856" cy="2426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1194" y="490061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평화로운 행성</a:t>
            </a:r>
            <a:endParaRPr kumimoji="1" lang="ko-KR" altLang="en-US" sz="2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72" y="2252085"/>
            <a:ext cx="2426856" cy="2426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8179" y="4900614"/>
            <a:ext cx="3055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외부 인종의 침략</a:t>
            </a:r>
            <a:r>
              <a:rPr kumimoji="1" lang="en-US" altLang="ko-KR" sz="2800" smtClean="0"/>
              <a:t>!</a:t>
            </a:r>
            <a:endParaRPr kumimoji="1" lang="ko-KR" altLang="en-US" sz="28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77" y="1393661"/>
            <a:ext cx="1273502" cy="12735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245" y="2252085"/>
            <a:ext cx="2426856" cy="24268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066" y="4900614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smtClean="0"/>
              <a:t>외부 세력에 굴복한 세력과</a:t>
            </a:r>
            <a:endParaRPr kumimoji="1" lang="en-US" altLang="ko-KR" sz="2400" smtClean="0"/>
          </a:p>
          <a:p>
            <a:pPr algn="ctr"/>
            <a:r>
              <a:rPr kumimoji="1" lang="ko-KR" altLang="en-US" sz="2400" smtClean="0"/>
              <a:t>저항하는 세력의 전쟁 시작</a:t>
            </a:r>
            <a:endParaRPr kumimoji="1" lang="ko-KR" altLang="en-US" sz="2400"/>
          </a:p>
        </p:txBody>
      </p:sp>
      <p:sp>
        <p:nvSpPr>
          <p:cNvPr id="14" name="자유형 13"/>
          <p:cNvSpPr/>
          <p:nvPr/>
        </p:nvSpPr>
        <p:spPr>
          <a:xfrm>
            <a:off x="9036947" y="3412273"/>
            <a:ext cx="1338147" cy="829651"/>
          </a:xfrm>
          <a:custGeom>
            <a:avLst/>
            <a:gdLst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16695 w 1311384"/>
              <a:gd name="connsiteY2" fmla="*/ 182880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21155 w 1311384"/>
              <a:gd name="connsiteY2" fmla="*/ 147196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0 w 1338147"/>
              <a:gd name="connsiteY0" fmla="*/ 89210 h 829651"/>
              <a:gd name="connsiteX1" fmla="*/ 223025 w 1338147"/>
              <a:gd name="connsiteY1" fmla="*/ 133815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15547 w 1338147"/>
              <a:gd name="connsiteY3" fmla="*/ 80289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8147" h="829651">
                <a:moveTo>
                  <a:pt x="0" y="89210"/>
                </a:moveTo>
                <a:lnTo>
                  <a:pt x="173960" y="107052"/>
                </a:lnTo>
                <a:lnTo>
                  <a:pt x="347918" y="147196"/>
                </a:lnTo>
                <a:lnTo>
                  <a:pt x="615547" y="80289"/>
                </a:lnTo>
                <a:lnTo>
                  <a:pt x="669073" y="0"/>
                </a:lnTo>
                <a:lnTo>
                  <a:pt x="727060" y="71368"/>
                </a:lnTo>
                <a:lnTo>
                  <a:pt x="851953" y="102591"/>
                </a:lnTo>
                <a:lnTo>
                  <a:pt x="927782" y="75828"/>
                </a:lnTo>
                <a:lnTo>
                  <a:pt x="981308" y="120433"/>
                </a:lnTo>
                <a:lnTo>
                  <a:pt x="1021452" y="218564"/>
                </a:lnTo>
                <a:lnTo>
                  <a:pt x="1083899" y="298853"/>
                </a:lnTo>
                <a:lnTo>
                  <a:pt x="1271239" y="285471"/>
                </a:lnTo>
                <a:lnTo>
                  <a:pt x="1338147" y="374681"/>
                </a:lnTo>
                <a:lnTo>
                  <a:pt x="1150806" y="414826"/>
                </a:lnTo>
                <a:lnTo>
                  <a:pt x="1052675" y="481733"/>
                </a:lnTo>
                <a:lnTo>
                  <a:pt x="990229" y="588785"/>
                </a:lnTo>
                <a:lnTo>
                  <a:pt x="981308" y="713678"/>
                </a:lnTo>
                <a:lnTo>
                  <a:pt x="905479" y="829651"/>
                </a:lnTo>
                <a:lnTo>
                  <a:pt x="677994" y="807348"/>
                </a:lnTo>
                <a:lnTo>
                  <a:pt x="428207" y="820730"/>
                </a:lnTo>
                <a:lnTo>
                  <a:pt x="316695" y="825190"/>
                </a:lnTo>
                <a:lnTo>
                  <a:pt x="120433" y="508496"/>
                </a:lnTo>
                <a:lnTo>
                  <a:pt x="26763" y="227485"/>
                </a:lnTo>
                <a:lnTo>
                  <a:pt x="0" y="89210"/>
                </a:lnTo>
                <a:close/>
              </a:path>
            </a:pathLst>
          </a:custGeom>
          <a:solidFill>
            <a:srgbClr val="F09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0566896" y="2810107"/>
            <a:ext cx="584324" cy="816270"/>
          </a:xfrm>
          <a:custGeom>
            <a:avLst/>
            <a:gdLst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78419 w 584324"/>
              <a:gd name="connsiteY11" fmla="*/ 441589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60577 w 584324"/>
              <a:gd name="connsiteY11" fmla="*/ 459431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4324" h="816270">
                <a:moveTo>
                  <a:pt x="414825" y="0"/>
                </a:moveTo>
                <a:lnTo>
                  <a:pt x="526337" y="209643"/>
                </a:lnTo>
                <a:lnTo>
                  <a:pt x="584324" y="370221"/>
                </a:lnTo>
                <a:lnTo>
                  <a:pt x="463890" y="463891"/>
                </a:lnTo>
                <a:lnTo>
                  <a:pt x="419285" y="566482"/>
                </a:lnTo>
                <a:lnTo>
                  <a:pt x="405904" y="700297"/>
                </a:lnTo>
                <a:lnTo>
                  <a:pt x="396983" y="802888"/>
                </a:lnTo>
                <a:lnTo>
                  <a:pt x="285471" y="816270"/>
                </a:lnTo>
                <a:lnTo>
                  <a:pt x="218564" y="780586"/>
                </a:lnTo>
                <a:lnTo>
                  <a:pt x="227484" y="682455"/>
                </a:lnTo>
                <a:lnTo>
                  <a:pt x="240866" y="575403"/>
                </a:lnTo>
                <a:lnTo>
                  <a:pt x="160577" y="459431"/>
                </a:lnTo>
                <a:lnTo>
                  <a:pt x="62446" y="401444"/>
                </a:lnTo>
                <a:lnTo>
                  <a:pt x="0" y="338997"/>
                </a:lnTo>
                <a:lnTo>
                  <a:pt x="31223" y="231946"/>
                </a:lnTo>
                <a:lnTo>
                  <a:pt x="151656" y="102592"/>
                </a:lnTo>
                <a:lnTo>
                  <a:pt x="294392" y="22303"/>
                </a:lnTo>
                <a:lnTo>
                  <a:pt x="414825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0053940" y="2698595"/>
            <a:ext cx="182880" cy="347918"/>
          </a:xfrm>
          <a:custGeom>
            <a:avLst/>
            <a:gdLst>
              <a:gd name="connsiteX0" fmla="*/ 84749 w 182880"/>
              <a:gd name="connsiteY0" fmla="*/ 0 h 347918"/>
              <a:gd name="connsiteX1" fmla="*/ 44604 w 182880"/>
              <a:gd name="connsiteY1" fmla="*/ 169499 h 347918"/>
              <a:gd name="connsiteX2" fmla="*/ 0 w 182880"/>
              <a:gd name="connsiteY2" fmla="*/ 347918 h 347918"/>
              <a:gd name="connsiteX3" fmla="*/ 138275 w 182880"/>
              <a:gd name="connsiteY3" fmla="*/ 276550 h 347918"/>
              <a:gd name="connsiteX4" fmla="*/ 182880 w 182880"/>
              <a:gd name="connsiteY4" fmla="*/ 111512 h 347918"/>
              <a:gd name="connsiteX5" fmla="*/ 84749 w 182880"/>
              <a:gd name="connsiteY5" fmla="*/ 0 h 3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" h="347918">
                <a:moveTo>
                  <a:pt x="84749" y="0"/>
                </a:moveTo>
                <a:lnTo>
                  <a:pt x="44604" y="169499"/>
                </a:lnTo>
                <a:lnTo>
                  <a:pt x="0" y="347918"/>
                </a:lnTo>
                <a:lnTo>
                  <a:pt x="138275" y="276550"/>
                </a:lnTo>
                <a:lnTo>
                  <a:pt x="182880" y="111512"/>
                </a:lnTo>
                <a:lnTo>
                  <a:pt x="84749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2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기본적인 세계관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6" y="2252085"/>
            <a:ext cx="2426856" cy="2426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1194" y="490061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평화로운 행성</a:t>
            </a:r>
            <a:endParaRPr kumimoji="1" lang="ko-KR" altLang="en-US" sz="2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72" y="2252085"/>
            <a:ext cx="2426856" cy="2426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8179" y="4900614"/>
            <a:ext cx="3055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외부 인종의 침략</a:t>
            </a:r>
            <a:r>
              <a:rPr kumimoji="1" lang="en-US" altLang="ko-KR" sz="2800" smtClean="0"/>
              <a:t>!</a:t>
            </a:r>
            <a:endParaRPr kumimoji="1" lang="ko-KR" altLang="en-US" sz="28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77" y="1393661"/>
            <a:ext cx="1273502" cy="12735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245" y="2252085"/>
            <a:ext cx="2426856" cy="24268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066" y="4900614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smtClean="0"/>
              <a:t>외부 세력에 굴복한 세력과</a:t>
            </a:r>
            <a:endParaRPr kumimoji="1" lang="en-US" altLang="ko-KR" sz="2400" smtClean="0"/>
          </a:p>
          <a:p>
            <a:pPr algn="ctr"/>
            <a:r>
              <a:rPr kumimoji="1" lang="ko-KR" altLang="en-US" sz="2400" smtClean="0"/>
              <a:t>저항하는 세력의 전쟁 시작</a:t>
            </a:r>
            <a:endParaRPr kumimoji="1" lang="ko-KR" altLang="en-US" sz="2400"/>
          </a:p>
        </p:txBody>
      </p:sp>
      <p:sp>
        <p:nvSpPr>
          <p:cNvPr id="14" name="자유형 13"/>
          <p:cNvSpPr/>
          <p:nvPr/>
        </p:nvSpPr>
        <p:spPr>
          <a:xfrm>
            <a:off x="9036947" y="3412273"/>
            <a:ext cx="1338147" cy="829651"/>
          </a:xfrm>
          <a:custGeom>
            <a:avLst/>
            <a:gdLst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16695 w 1311384"/>
              <a:gd name="connsiteY2" fmla="*/ 182880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21155 w 1311384"/>
              <a:gd name="connsiteY2" fmla="*/ 147196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0 w 1338147"/>
              <a:gd name="connsiteY0" fmla="*/ 89210 h 829651"/>
              <a:gd name="connsiteX1" fmla="*/ 223025 w 1338147"/>
              <a:gd name="connsiteY1" fmla="*/ 133815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15547 w 1338147"/>
              <a:gd name="connsiteY3" fmla="*/ 80289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8147" h="829651">
                <a:moveTo>
                  <a:pt x="0" y="89210"/>
                </a:moveTo>
                <a:lnTo>
                  <a:pt x="173960" y="107052"/>
                </a:lnTo>
                <a:lnTo>
                  <a:pt x="347918" y="147196"/>
                </a:lnTo>
                <a:lnTo>
                  <a:pt x="615547" y="80289"/>
                </a:lnTo>
                <a:lnTo>
                  <a:pt x="669073" y="0"/>
                </a:lnTo>
                <a:lnTo>
                  <a:pt x="727060" y="71368"/>
                </a:lnTo>
                <a:lnTo>
                  <a:pt x="851953" y="102591"/>
                </a:lnTo>
                <a:lnTo>
                  <a:pt x="927782" y="75828"/>
                </a:lnTo>
                <a:lnTo>
                  <a:pt x="981308" y="120433"/>
                </a:lnTo>
                <a:lnTo>
                  <a:pt x="1021452" y="218564"/>
                </a:lnTo>
                <a:lnTo>
                  <a:pt x="1083899" y="298853"/>
                </a:lnTo>
                <a:lnTo>
                  <a:pt x="1271239" y="285471"/>
                </a:lnTo>
                <a:lnTo>
                  <a:pt x="1338147" y="374681"/>
                </a:lnTo>
                <a:lnTo>
                  <a:pt x="1150806" y="414826"/>
                </a:lnTo>
                <a:lnTo>
                  <a:pt x="1052675" y="481733"/>
                </a:lnTo>
                <a:lnTo>
                  <a:pt x="990229" y="588785"/>
                </a:lnTo>
                <a:lnTo>
                  <a:pt x="981308" y="713678"/>
                </a:lnTo>
                <a:lnTo>
                  <a:pt x="905479" y="829651"/>
                </a:lnTo>
                <a:lnTo>
                  <a:pt x="677994" y="807348"/>
                </a:lnTo>
                <a:lnTo>
                  <a:pt x="428207" y="820730"/>
                </a:lnTo>
                <a:lnTo>
                  <a:pt x="316695" y="825190"/>
                </a:lnTo>
                <a:lnTo>
                  <a:pt x="120433" y="508496"/>
                </a:lnTo>
                <a:lnTo>
                  <a:pt x="26763" y="227485"/>
                </a:lnTo>
                <a:lnTo>
                  <a:pt x="0" y="89210"/>
                </a:lnTo>
                <a:close/>
              </a:path>
            </a:pathLst>
          </a:custGeom>
          <a:solidFill>
            <a:srgbClr val="F09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0566896" y="2810107"/>
            <a:ext cx="584324" cy="816270"/>
          </a:xfrm>
          <a:custGeom>
            <a:avLst/>
            <a:gdLst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78419 w 584324"/>
              <a:gd name="connsiteY11" fmla="*/ 441589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60577 w 584324"/>
              <a:gd name="connsiteY11" fmla="*/ 459431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4324" h="816270">
                <a:moveTo>
                  <a:pt x="414825" y="0"/>
                </a:moveTo>
                <a:lnTo>
                  <a:pt x="526337" y="209643"/>
                </a:lnTo>
                <a:lnTo>
                  <a:pt x="584324" y="370221"/>
                </a:lnTo>
                <a:lnTo>
                  <a:pt x="463890" y="463891"/>
                </a:lnTo>
                <a:lnTo>
                  <a:pt x="419285" y="566482"/>
                </a:lnTo>
                <a:lnTo>
                  <a:pt x="405904" y="700297"/>
                </a:lnTo>
                <a:lnTo>
                  <a:pt x="396983" y="802888"/>
                </a:lnTo>
                <a:lnTo>
                  <a:pt x="285471" y="816270"/>
                </a:lnTo>
                <a:lnTo>
                  <a:pt x="218564" y="780586"/>
                </a:lnTo>
                <a:lnTo>
                  <a:pt x="227484" y="682455"/>
                </a:lnTo>
                <a:lnTo>
                  <a:pt x="240866" y="575403"/>
                </a:lnTo>
                <a:lnTo>
                  <a:pt x="160577" y="459431"/>
                </a:lnTo>
                <a:lnTo>
                  <a:pt x="62446" y="401444"/>
                </a:lnTo>
                <a:lnTo>
                  <a:pt x="0" y="338997"/>
                </a:lnTo>
                <a:lnTo>
                  <a:pt x="31223" y="231946"/>
                </a:lnTo>
                <a:lnTo>
                  <a:pt x="151656" y="102592"/>
                </a:lnTo>
                <a:lnTo>
                  <a:pt x="294392" y="22303"/>
                </a:lnTo>
                <a:lnTo>
                  <a:pt x="414825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0053940" y="2698595"/>
            <a:ext cx="182880" cy="347918"/>
          </a:xfrm>
          <a:custGeom>
            <a:avLst/>
            <a:gdLst>
              <a:gd name="connsiteX0" fmla="*/ 84749 w 182880"/>
              <a:gd name="connsiteY0" fmla="*/ 0 h 347918"/>
              <a:gd name="connsiteX1" fmla="*/ 44604 w 182880"/>
              <a:gd name="connsiteY1" fmla="*/ 169499 h 347918"/>
              <a:gd name="connsiteX2" fmla="*/ 0 w 182880"/>
              <a:gd name="connsiteY2" fmla="*/ 347918 h 347918"/>
              <a:gd name="connsiteX3" fmla="*/ 138275 w 182880"/>
              <a:gd name="connsiteY3" fmla="*/ 276550 h 347918"/>
              <a:gd name="connsiteX4" fmla="*/ 182880 w 182880"/>
              <a:gd name="connsiteY4" fmla="*/ 111512 h 347918"/>
              <a:gd name="connsiteX5" fmla="*/ 84749 w 182880"/>
              <a:gd name="connsiteY5" fmla="*/ 0 h 3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" h="347918">
                <a:moveTo>
                  <a:pt x="84749" y="0"/>
                </a:moveTo>
                <a:lnTo>
                  <a:pt x="44604" y="169499"/>
                </a:lnTo>
                <a:lnTo>
                  <a:pt x="0" y="347918"/>
                </a:lnTo>
                <a:lnTo>
                  <a:pt x="138275" y="276550"/>
                </a:lnTo>
                <a:lnTo>
                  <a:pt x="182880" y="111512"/>
                </a:lnTo>
                <a:lnTo>
                  <a:pt x="84749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48235" y="1393661"/>
            <a:ext cx="11743765" cy="433795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1605027" y="2764596"/>
            <a:ext cx="89819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smtClean="0"/>
              <a:t>세부 세계관은 작성중입니다</a:t>
            </a:r>
            <a:endParaRPr kumimoji="1" lang="en-US" altLang="ko-KR" sz="5400" smtClean="0"/>
          </a:p>
          <a:p>
            <a:pPr algn="ctr"/>
            <a:r>
              <a:rPr kumimoji="1" lang="ko-KR" altLang="en-US" sz="3600" smtClean="0">
                <a:solidFill>
                  <a:schemeClr val="bg1">
                    <a:lumMod val="50000"/>
                  </a:schemeClr>
                </a:solidFill>
              </a:rPr>
              <a:t>이게 끝 아님</a:t>
            </a:r>
            <a:r>
              <a:rPr kumimoji="1" lang="en-US" altLang="ko-KR" sz="3600" smtClean="0">
                <a:solidFill>
                  <a:schemeClr val="bg1">
                    <a:lumMod val="50000"/>
                  </a:schemeClr>
                </a:solidFill>
              </a:rPr>
              <a:t>..</a:t>
            </a:r>
            <a:endParaRPr kumimoji="1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7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136949" y="2518664"/>
            <a:ext cx="9918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smtClean="0"/>
              <a:t>하지만 결국 게임의 </a:t>
            </a:r>
            <a:r>
              <a:rPr kumimoji="1" lang="ko-KR" altLang="en-US" sz="5400" b="1" smtClean="0"/>
              <a:t>최종목적</a:t>
            </a:r>
            <a:r>
              <a:rPr kumimoji="1" lang="ko-KR" altLang="en-US" sz="5400" smtClean="0"/>
              <a:t>은</a:t>
            </a:r>
            <a:endParaRPr kumimoji="1" lang="en-US" altLang="ko-KR" sz="5400" smtClean="0"/>
          </a:p>
          <a:p>
            <a:pPr algn="ctr"/>
            <a:r>
              <a:rPr kumimoji="1" lang="ko-KR" altLang="en-US" sz="5400" smtClean="0"/>
              <a:t>가장 </a:t>
            </a:r>
            <a:r>
              <a:rPr kumimoji="1" lang="ko-KR" altLang="en-US" sz="5400" b="1" smtClean="0"/>
              <a:t>강력한 </a:t>
            </a:r>
            <a:r>
              <a:rPr kumimoji="1" lang="en-US" altLang="ko-KR" sz="5400" b="1" smtClean="0"/>
              <a:t>PC</a:t>
            </a:r>
            <a:r>
              <a:rPr kumimoji="1" lang="ko-KR" altLang="en-US" sz="5400" smtClean="0"/>
              <a:t>가 되자</a:t>
            </a:r>
            <a:r>
              <a:rPr kumimoji="1" lang="en-US" altLang="ko-KR" sz="5400" smtClean="0"/>
              <a:t>!</a:t>
            </a:r>
            <a:endParaRPr kumimoji="1" lang="ko-KR" altLang="en-US" sz="5400"/>
          </a:p>
        </p:txBody>
      </p:sp>
    </p:spTree>
    <p:extLst>
      <p:ext uri="{BB962C8B-B14F-4D97-AF65-F5344CB8AC3E}">
        <p14:creationId xmlns:p14="http://schemas.microsoft.com/office/powerpoint/2010/main" val="18189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971896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그리고 이런 그래픽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45" y="1360724"/>
            <a:ext cx="9415285" cy="51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1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971896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그리고 이런 그래픽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75" y="1420703"/>
            <a:ext cx="9265599" cy="52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bg2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6256" y="2884656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핵심 시스템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162758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발열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608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77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</p:txBody>
      </p:sp>
    </p:spTree>
    <p:extLst>
      <p:ext uri="{BB962C8B-B14F-4D97-AF65-F5344CB8AC3E}">
        <p14:creationId xmlns:p14="http://schemas.microsoft.com/office/powerpoint/2010/main" val="7437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육각형[H] 4"/>
          <p:cNvSpPr/>
          <p:nvPr/>
        </p:nvSpPr>
        <p:spPr>
          <a:xfrm rot="5400000">
            <a:off x="486766" y="491363"/>
            <a:ext cx="1483033" cy="1278476"/>
          </a:xfrm>
          <a:prstGeom prst="hexagon">
            <a:avLst/>
          </a:prstGeom>
          <a:solidFill>
            <a:srgbClr val="FFFF00">
              <a:alpha val="40000"/>
            </a:srgbClr>
          </a:solidFill>
          <a:ln w="190500" cap="rnd" cmpd="dbl">
            <a:solidFill>
              <a:srgbClr val="FFC000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6" name="육각형[H] 5"/>
          <p:cNvSpPr/>
          <p:nvPr/>
        </p:nvSpPr>
        <p:spPr>
          <a:xfrm rot="5400000">
            <a:off x="486766" y="2058558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7" name="육각형[H] 6"/>
          <p:cNvSpPr/>
          <p:nvPr/>
        </p:nvSpPr>
        <p:spPr>
          <a:xfrm rot="5400000">
            <a:off x="486766" y="3625753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8" name="육각형[H] 7"/>
          <p:cNvSpPr/>
          <p:nvPr/>
        </p:nvSpPr>
        <p:spPr>
          <a:xfrm rot="5400000">
            <a:off x="536627" y="5192948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6870" y="756900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dirty="0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김형준</a:t>
            </a:r>
            <a:endParaRPr kumimoji="1" lang="ko-KR" altLang="en-US" sz="4400" b="1" i="1" dirty="0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007" y="805132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dirty="0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서버</a:t>
            </a:r>
            <a:endParaRPr kumimoji="1" lang="ko-KR" altLang="en-US" sz="4000" b="1" i="1" dirty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76870" y="2254668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dirty="0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허지훈</a:t>
            </a:r>
            <a:endParaRPr kumimoji="1" lang="ko-KR" altLang="en-US" sz="4400" b="1" i="1" dirty="0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8007" y="2349674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클라</a:t>
            </a:r>
            <a:endParaRPr kumimoji="1" lang="ko-KR" altLang="en-US" sz="4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6870" y="3856576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홍승필</a:t>
            </a:r>
            <a:endParaRPr kumimoji="1" lang="ko-KR" altLang="en-US" sz="4400" b="1" i="1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007" y="3909538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클라</a:t>
            </a:r>
            <a:endParaRPr kumimoji="1" lang="ko-KR" altLang="en-US" sz="4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76870" y="5458484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신창섭</a:t>
            </a:r>
            <a:endParaRPr kumimoji="1" lang="ko-KR" altLang="en-US" sz="4400" b="1" i="1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3525" y="5488100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기획</a:t>
            </a:r>
            <a:endParaRPr kumimoji="1" lang="ko-KR" altLang="en-US" sz="4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11819" y="692888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2013182046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71040" y="2146115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2013180055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1041" y="3795878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2013180056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71039" y="5385910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엔터테인먼트 컴퓨팅학과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2013184042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33998" y="5478243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2"/>
              </a:rPr>
              <a:t>Leinster92@me.com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010-3187-8092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33997" y="2238448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3"/>
              </a:rPr>
              <a:t>Ahrl1213@naver.com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mr-IN" altLang="ko-KR" sz="2000" b="1" i="1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010-9175-1312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76239" y="789324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4"/>
              </a:rPr>
              <a:t>Khjkhj2804@naver.com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hu-HU" altLang="ko-KR" sz="2000" b="1" i="1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010-4140-0341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17019" y="3887353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5"/>
              </a:rPr>
              <a:t>Hsp0522@naver.com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is-IS" altLang="ko-KR" sz="2000" b="1" i="1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01063049382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3665" y="196483"/>
            <a:ext cx="1349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i="1" smtClean="0">
                <a:solidFill>
                  <a:schemeClr val="accent2">
                    <a:lumMod val="75000"/>
                  </a:schemeClr>
                </a:solidFill>
                <a:latin typeface="+mj-lt"/>
                <a:ea typeface="HeadLineA" charset="-127"/>
                <a:cs typeface="HeadLineA" charset="-127"/>
              </a:rPr>
              <a:t>팀장</a:t>
            </a:r>
            <a:endParaRPr kumimoji="1" lang="ko-KR" altLang="en-US" sz="2800" b="1" i="1">
              <a:solidFill>
                <a:schemeClr val="accent2">
                  <a:lumMod val="75000"/>
                </a:schemeClr>
              </a:solidFill>
              <a:latin typeface="+mj-lt"/>
              <a:ea typeface="HeadLineA" charset="-127"/>
              <a:cs typeface="HeadLineA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33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사용하면 </a:t>
            </a:r>
            <a:r>
              <a:rPr lang="ko-KR" altLang="en-US" sz="2800" b="1" dirty="0" smtClean="0">
                <a:solidFill>
                  <a:srgbClr val="00B0F0"/>
                </a:solidFill>
                <a:latin typeface="맑은 고딕" charset="-127"/>
                <a:ea typeface="맑은 고딕" charset="-127"/>
                <a:cs typeface="Times New Roman" charset="0"/>
              </a:rPr>
              <a:t>발열 점수가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누적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되어 </a:t>
            </a:r>
            <a:r>
              <a:rPr lang="ko-KR" altLang="en-US" sz="2800" b="1" dirty="0">
                <a:solidFill>
                  <a:srgbClr val="00B0F0"/>
                </a:solidFill>
                <a:latin typeface="맑은 고딕" charset="-127"/>
                <a:cs typeface="Times New Roman" charset="0"/>
              </a:rPr>
              <a:t>발열체인이</a:t>
            </a:r>
            <a:r>
              <a:rPr lang="ko-KR" altLang="ko-KR" sz="2800" b="1" dirty="0">
                <a:solidFill>
                  <a:srgbClr val="00B0F0"/>
                </a:solidFill>
                <a:latin typeface="맑은 고딕" charset="-127"/>
                <a:cs typeface="Times New Roman" charset="0"/>
              </a:rPr>
              <a:t> </a:t>
            </a:r>
            <a:r>
              <a:rPr lang="ko-KR" altLang="ko-KR" sz="2800" b="1" dirty="0" smtClean="0">
                <a:solidFill>
                  <a:srgbClr val="00B0F0"/>
                </a:solidFill>
                <a:latin typeface="맑은 고딕" charset="-127"/>
                <a:cs typeface="Times New Roman" charset="0"/>
              </a:rPr>
              <a:t>증가</a:t>
            </a:r>
            <a:endParaRPr lang="ko-KR" altLang="ko-KR" sz="2800" dirty="0">
              <a:solidFill>
                <a:srgbClr val="00B0F0"/>
              </a:solidFill>
              <a:latin typeface="맑은 고딕" charset="-127"/>
              <a:cs typeface="Times New Roman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61250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>
            <a:off x="1421845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 flipH="1">
            <a:off x="761250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20092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98" y="4641779"/>
            <a:ext cx="2123964" cy="121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0" y="4384395"/>
            <a:ext cx="1494806" cy="18090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38" y="4384395"/>
            <a:ext cx="1494806" cy="180909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90345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365093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990345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34918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>
            <a:stCxn id="32" idx="4"/>
          </p:cNvCxnSpPr>
          <p:nvPr/>
        </p:nvCxnSpPr>
        <p:spPr>
          <a:xfrm>
            <a:off x="6076333" y="3849562"/>
            <a:ext cx="0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 flipH="1">
            <a:off x="5415738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774580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087553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5415738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5" y="4641779"/>
            <a:ext cx="2123964" cy="1210431"/>
          </a:xfrm>
          <a:prstGeom prst="rect">
            <a:avLst/>
          </a:prstGeom>
        </p:spPr>
      </p:pic>
      <p:cxnSp>
        <p:nvCxnSpPr>
          <p:cNvPr id="24" name="직선 연결선[R] 23"/>
          <p:cNvCxnSpPr/>
          <p:nvPr/>
        </p:nvCxnSpPr>
        <p:spPr>
          <a:xfrm flipH="1">
            <a:off x="7794584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15342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8466399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779458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64" y="4384395"/>
            <a:ext cx="1494806" cy="1809098"/>
          </a:xfrm>
          <a:prstGeom prst="rect">
            <a:avLst/>
          </a:prstGeom>
        </p:spPr>
      </p:pic>
      <p:cxnSp>
        <p:nvCxnSpPr>
          <p:cNvPr id="30" name="직선 연결선[R] 29"/>
          <p:cNvCxnSpPr/>
          <p:nvPr/>
        </p:nvCxnSpPr>
        <p:spPr>
          <a:xfrm flipH="1" flipV="1">
            <a:off x="10109364" y="354780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10781179" y="289436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2" name="타원 31"/>
          <p:cNvSpPr/>
          <p:nvPr/>
        </p:nvSpPr>
        <p:spPr>
          <a:xfrm>
            <a:off x="1010936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타원 32"/>
          <p:cNvSpPr/>
          <p:nvPr/>
        </p:nvSpPr>
        <p:spPr>
          <a:xfrm>
            <a:off x="1046820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2179611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/>
          <p:cNvSpPr/>
          <p:nvPr/>
        </p:nvSpPr>
        <p:spPr>
          <a:xfrm>
            <a:off x="4883278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/>
          <p:cNvSpPr/>
          <p:nvPr/>
        </p:nvSpPr>
        <p:spPr>
          <a:xfrm>
            <a:off x="6910544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오른쪽 화살표[R] 36"/>
          <p:cNvSpPr/>
          <p:nvPr/>
        </p:nvSpPr>
        <p:spPr>
          <a:xfrm>
            <a:off x="9641820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직선 연결선[R] 37"/>
          <p:cNvCxnSpPr/>
          <p:nvPr/>
        </p:nvCxnSpPr>
        <p:spPr>
          <a:xfrm flipH="1">
            <a:off x="11071711" y="354780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/>
          <p:cNvCxnSpPr>
            <a:stCxn id="34" idx="0"/>
            <a:endCxn id="32" idx="0"/>
          </p:cNvCxnSpPr>
          <p:nvPr/>
        </p:nvCxnSpPr>
        <p:spPr>
          <a:xfrm>
            <a:off x="6076332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stCxn id="39" idx="4"/>
            <a:endCxn id="41" idx="4"/>
          </p:cNvCxnSpPr>
          <p:nvPr/>
        </p:nvCxnSpPr>
        <p:spPr>
          <a:xfrm flipH="1">
            <a:off x="845517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>
            <a:stCxn id="41" idx="0"/>
            <a:endCxn id="39" idx="0"/>
          </p:cNvCxnSpPr>
          <p:nvPr/>
        </p:nvCxnSpPr>
        <p:spPr>
          <a:xfrm>
            <a:off x="845517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상자 1"/>
          <p:cNvSpPr txBox="1"/>
          <p:nvPr/>
        </p:nvSpPr>
        <p:spPr>
          <a:xfrm>
            <a:off x="867846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3072453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3" name="텍스트 상자 42"/>
          <p:cNvSpPr txBox="1"/>
          <p:nvPr/>
        </p:nvSpPr>
        <p:spPr>
          <a:xfrm>
            <a:off x="5540105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4" name="텍스트 상자 43"/>
          <p:cNvSpPr txBox="1"/>
          <p:nvPr/>
        </p:nvSpPr>
        <p:spPr>
          <a:xfrm>
            <a:off x="7912400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10122970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cxnSp>
        <p:nvCxnSpPr>
          <p:cNvPr id="46" name="직선 연결선[R] 45"/>
          <p:cNvCxnSpPr>
            <a:stCxn id="32" idx="0"/>
            <a:endCxn id="33" idx="0"/>
          </p:cNvCxnSpPr>
          <p:nvPr/>
        </p:nvCxnSpPr>
        <p:spPr>
          <a:xfrm>
            <a:off x="1076995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>
            <a:stCxn id="33" idx="4"/>
            <a:endCxn id="32" idx="4"/>
          </p:cNvCxnSpPr>
          <p:nvPr/>
        </p:nvCxnSpPr>
        <p:spPr>
          <a:xfrm flipH="1">
            <a:off x="1076995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95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사용하면 </a:t>
            </a:r>
            <a:r>
              <a:rPr lang="ko-KR" altLang="en-US" sz="2800" b="1" dirty="0" smtClean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Times New Roman" charset="0"/>
              </a:rPr>
              <a:t>발열 점수가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누적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되어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발열체인이</a:t>
            </a: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</a:t>
            </a:r>
            <a:r>
              <a:rPr lang="ko-KR" altLang="ko-KR" sz="2800" b="1" dirty="0" smtClean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증가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61250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>
            <a:off x="1421845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 flipH="1">
            <a:off x="761250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20092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98" y="4641779"/>
            <a:ext cx="2123964" cy="121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0" y="4384395"/>
            <a:ext cx="1494806" cy="18090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38" y="4384395"/>
            <a:ext cx="1494806" cy="180909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90345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365093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990345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34918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>
            <a:stCxn id="32" idx="4"/>
          </p:cNvCxnSpPr>
          <p:nvPr/>
        </p:nvCxnSpPr>
        <p:spPr>
          <a:xfrm>
            <a:off x="6076333" y="3849562"/>
            <a:ext cx="0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 flipH="1">
            <a:off x="5415738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774580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087553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5415738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5" y="4641779"/>
            <a:ext cx="2123964" cy="1210431"/>
          </a:xfrm>
          <a:prstGeom prst="rect">
            <a:avLst/>
          </a:prstGeom>
        </p:spPr>
      </p:pic>
      <p:cxnSp>
        <p:nvCxnSpPr>
          <p:cNvPr id="24" name="직선 연결선[R] 23"/>
          <p:cNvCxnSpPr/>
          <p:nvPr/>
        </p:nvCxnSpPr>
        <p:spPr>
          <a:xfrm flipH="1">
            <a:off x="7794584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15342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8466399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779458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64" y="4384395"/>
            <a:ext cx="1494806" cy="1809098"/>
          </a:xfrm>
          <a:prstGeom prst="rect">
            <a:avLst/>
          </a:prstGeom>
        </p:spPr>
      </p:pic>
      <p:cxnSp>
        <p:nvCxnSpPr>
          <p:cNvPr id="29" name="직선 연결선[R] 28"/>
          <p:cNvCxnSpPr/>
          <p:nvPr/>
        </p:nvCxnSpPr>
        <p:spPr>
          <a:xfrm>
            <a:off x="1076995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 flipH="1" flipV="1">
            <a:off x="10109364" y="354780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10781179" y="289436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2" name="타원 31"/>
          <p:cNvSpPr/>
          <p:nvPr/>
        </p:nvSpPr>
        <p:spPr>
          <a:xfrm>
            <a:off x="1010936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타원 32"/>
          <p:cNvSpPr/>
          <p:nvPr/>
        </p:nvSpPr>
        <p:spPr>
          <a:xfrm>
            <a:off x="1046820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2179611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/>
          <p:cNvSpPr/>
          <p:nvPr/>
        </p:nvSpPr>
        <p:spPr>
          <a:xfrm>
            <a:off x="4883278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/>
          <p:cNvSpPr/>
          <p:nvPr/>
        </p:nvSpPr>
        <p:spPr>
          <a:xfrm>
            <a:off x="6910544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오른쪽 화살표[R] 36"/>
          <p:cNvSpPr/>
          <p:nvPr/>
        </p:nvSpPr>
        <p:spPr>
          <a:xfrm>
            <a:off x="9641820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직선 연결선[R] 37"/>
          <p:cNvCxnSpPr/>
          <p:nvPr/>
        </p:nvCxnSpPr>
        <p:spPr>
          <a:xfrm flipH="1">
            <a:off x="11071711" y="354780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/>
          <p:cNvCxnSpPr>
            <a:stCxn id="34" idx="0"/>
            <a:endCxn id="32" idx="0"/>
          </p:cNvCxnSpPr>
          <p:nvPr/>
        </p:nvCxnSpPr>
        <p:spPr>
          <a:xfrm>
            <a:off x="6076332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stCxn id="39" idx="4"/>
            <a:endCxn id="41" idx="4"/>
          </p:cNvCxnSpPr>
          <p:nvPr/>
        </p:nvCxnSpPr>
        <p:spPr>
          <a:xfrm flipH="1">
            <a:off x="845517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>
            <a:stCxn id="41" idx="0"/>
            <a:endCxn id="39" idx="0"/>
          </p:cNvCxnSpPr>
          <p:nvPr/>
        </p:nvCxnSpPr>
        <p:spPr>
          <a:xfrm>
            <a:off x="845517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설명선 1[L] 1"/>
          <p:cNvSpPr/>
          <p:nvPr/>
        </p:nvSpPr>
        <p:spPr>
          <a:xfrm>
            <a:off x="3457486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발열점수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획득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2" name="설명선 1[L] 41"/>
          <p:cNvSpPr/>
          <p:nvPr/>
        </p:nvSpPr>
        <p:spPr>
          <a:xfrm>
            <a:off x="8292837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발열체인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획득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3" name="텍스트 상자 42"/>
          <p:cNvSpPr txBox="1"/>
          <p:nvPr/>
        </p:nvSpPr>
        <p:spPr>
          <a:xfrm>
            <a:off x="867846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4" name="텍스트 상자 43"/>
          <p:cNvSpPr txBox="1"/>
          <p:nvPr/>
        </p:nvSpPr>
        <p:spPr>
          <a:xfrm>
            <a:off x="3072453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5540105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7912400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7" name="텍스트 상자 46"/>
          <p:cNvSpPr txBox="1"/>
          <p:nvPr/>
        </p:nvSpPr>
        <p:spPr>
          <a:xfrm>
            <a:off x="10122970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 flipH="1">
            <a:off x="1076995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7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사용하면 </a:t>
            </a:r>
            <a:r>
              <a:rPr lang="ko-KR" altLang="en-US" sz="2800" b="1" dirty="0" smtClean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Times New Roman" charset="0"/>
              </a:rPr>
              <a:t>발열 점수가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누적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되어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발열체인이</a:t>
            </a: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증가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발열체인이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증가함에 따라 스킬 별 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고유한 효과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발동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1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4496225"/>
            <a:ext cx="9581723" cy="198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플레이어에게 </a:t>
            </a:r>
            <a:r>
              <a:rPr kumimoji="0" lang="en-US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’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공격의 쾌감</a:t>
            </a:r>
            <a:r>
              <a:rPr kumimoji="0" lang="en-US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’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부여</a:t>
            </a:r>
            <a:r>
              <a:rPr kumimoji="0" lang="en-US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!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dirty="0">
                <a:solidFill>
                  <a:srgbClr val="00B0F0"/>
                </a:solidFill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lang="ko-KR" altLang="en-US" sz="2400" dirty="0" smtClean="0">
                <a:solidFill>
                  <a:srgbClr val="00B0F0"/>
                </a:solidFill>
                <a:latin typeface="맑은 고딕" charset="-127"/>
                <a:ea typeface="맑은 고딕" charset="-127"/>
                <a:cs typeface="Times New Roman" charset="0"/>
              </a:rPr>
              <a:t> 스킬의 강화를 통해 지속적인 공격이 주는 고양감 유지</a:t>
            </a:r>
            <a:endParaRPr lang="en-US" altLang="ko-KR" sz="2400" dirty="0" smtClean="0">
              <a:solidFill>
                <a:srgbClr val="00B0F0"/>
              </a:solidFill>
              <a:latin typeface="맑은 고딕" charset="-127"/>
              <a:ea typeface="맑은 고딕" charset="-127"/>
              <a:cs typeface="Times New Roman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스탯을 얼마나 유지하느냐에 따라 플레이어의 능력 판가름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sp>
        <p:nvSpPr>
          <p:cNvPr id="2" name="아래쪽 화살표[D] 1"/>
          <p:cNvSpPr/>
          <p:nvPr/>
        </p:nvSpPr>
        <p:spPr>
          <a:xfrm>
            <a:off x="5735154" y="3843947"/>
            <a:ext cx="648668" cy="6522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사용하면 </a:t>
            </a:r>
            <a:r>
              <a:rPr lang="ko-KR" altLang="en-US" sz="2800" b="1" dirty="0" smtClean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Times New Roman" charset="0"/>
              </a:rPr>
              <a:t>발열 점수가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누적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되어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발열체인이</a:t>
            </a: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증가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발열체인이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증가함에 따라 스킬 별 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고유한 효과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발동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8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3003201" y="304800"/>
            <a:ext cx="6112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smtClean="0"/>
              <a:t>대략 이런 느낌들</a:t>
            </a:r>
            <a:endParaRPr kumimoji="1" lang="ko-KR" altLang="en-US" sz="60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05" y="3050504"/>
            <a:ext cx="1387869" cy="14609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851539" y="4511418"/>
            <a:ext cx="916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Fever</a:t>
            </a:r>
            <a:r>
              <a:rPr kumimoji="1" lang="ko-KR" altLang="en-US" sz="1200" dirty="0" smtClean="0"/>
              <a:t> 상태</a:t>
            </a:r>
            <a:endParaRPr kumimoji="1" lang="en-US" altLang="ko-KR" sz="1200" dirty="0" smtClean="0"/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040627" y="1890496"/>
            <a:ext cx="642968" cy="530392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smtClean="0">
                <a:solidFill>
                  <a:schemeClr val="tx1"/>
                </a:solidFill>
              </a:rPr>
              <a:t>!!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13250" y="2568854"/>
            <a:ext cx="577493" cy="577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rgbClr val="FF0000"/>
                </a:solidFill>
              </a:rPr>
              <a:t>Fever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78039" y="2423667"/>
            <a:ext cx="448693" cy="28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12" name="TextBox 13"/>
          <p:cNvSpPr txBox="1"/>
          <p:nvPr/>
        </p:nvSpPr>
        <p:spPr>
          <a:xfrm>
            <a:off x="3094755" y="2051178"/>
            <a:ext cx="43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rgbClr val="FF0000"/>
                </a:solidFill>
              </a:rPr>
              <a:t>2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87" y="3050504"/>
            <a:ext cx="1801676" cy="13991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48279">
            <a:off x="3714128" y="3004042"/>
            <a:ext cx="611520" cy="633431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3907247" y="4644706"/>
            <a:ext cx="543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7"/>
          <p:cNvSpPr txBox="1"/>
          <p:nvPr/>
        </p:nvSpPr>
        <p:spPr>
          <a:xfrm>
            <a:off x="4704897" y="451141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스킬</a:t>
            </a:r>
            <a:r>
              <a:rPr kumimoji="1" lang="en-US" altLang="ko-KR" sz="1200" dirty="0" smtClean="0"/>
              <a:t>1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1337">
            <a:off x="3601487" y="3444222"/>
            <a:ext cx="611520" cy="63343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12470">
            <a:off x="3857493" y="3366617"/>
            <a:ext cx="611520" cy="633431"/>
          </a:xfrm>
          <a:prstGeom prst="rect">
            <a:avLst/>
          </a:prstGeom>
        </p:spPr>
      </p:pic>
      <p:sp>
        <p:nvSpPr>
          <p:cNvPr id="19" name="TextBox 22"/>
          <p:cNvSpPr txBox="1"/>
          <p:nvPr/>
        </p:nvSpPr>
        <p:spPr>
          <a:xfrm>
            <a:off x="1841636" y="49215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스킬의 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강화</a:t>
            </a:r>
            <a:endParaRPr kumimoji="1" lang="en-US" altLang="ko-KR" sz="3600" b="1" dirty="0" smtClean="0">
              <a:solidFill>
                <a:srgbClr val="00B0F0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64" y="3078720"/>
            <a:ext cx="1765344" cy="137095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2" y="3146347"/>
            <a:ext cx="599188" cy="62065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723" y="3050504"/>
            <a:ext cx="1387869" cy="1460915"/>
          </a:xfrm>
          <a:prstGeom prst="rect">
            <a:avLst/>
          </a:prstGeom>
        </p:spPr>
      </p:pic>
      <p:sp>
        <p:nvSpPr>
          <p:cNvPr id="23" name="TextBox 26"/>
          <p:cNvSpPr txBox="1"/>
          <p:nvPr/>
        </p:nvSpPr>
        <p:spPr>
          <a:xfrm>
            <a:off x="8698157" y="4511418"/>
            <a:ext cx="916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Fever</a:t>
            </a:r>
            <a:r>
              <a:rPr kumimoji="1" lang="ko-KR" altLang="en-US" sz="1200" dirty="0" smtClean="0"/>
              <a:t> 상태</a:t>
            </a:r>
            <a:endParaRPr kumimoji="1" lang="en-US" altLang="ko-KR" sz="1200" dirty="0" smtClean="0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7887245" y="1890496"/>
            <a:ext cx="642968" cy="530392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smtClean="0">
                <a:solidFill>
                  <a:schemeClr val="tx1"/>
                </a:solidFill>
              </a:rPr>
              <a:t>!!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859868" y="2568854"/>
            <a:ext cx="577493" cy="577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rgbClr val="FF0000"/>
                </a:solidFill>
              </a:rPr>
              <a:t>Fever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124657" y="2423667"/>
            <a:ext cx="448693" cy="28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27" name="TextBox 30"/>
          <p:cNvSpPr txBox="1"/>
          <p:nvPr/>
        </p:nvSpPr>
        <p:spPr>
          <a:xfrm>
            <a:off x="8941373" y="2051178"/>
            <a:ext cx="43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rgbClr val="FF0000"/>
                </a:solidFill>
              </a:rPr>
              <a:t>2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305" y="3050504"/>
            <a:ext cx="1801676" cy="1399175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>
            <a:off x="9753865" y="4644706"/>
            <a:ext cx="543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34"/>
          <p:cNvSpPr txBox="1"/>
          <p:nvPr/>
        </p:nvSpPr>
        <p:spPr>
          <a:xfrm>
            <a:off x="10551515" y="451141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스킬</a:t>
            </a:r>
            <a:r>
              <a:rPr kumimoji="1" lang="en-US" altLang="ko-KR" sz="1200" dirty="0" smtClean="0"/>
              <a:t>1</a:t>
            </a:r>
          </a:p>
        </p:txBody>
      </p:sp>
      <p:sp>
        <p:nvSpPr>
          <p:cNvPr id="31" name="TextBox 37"/>
          <p:cNvSpPr txBox="1"/>
          <p:nvPr/>
        </p:nvSpPr>
        <p:spPr>
          <a:xfrm>
            <a:off x="7688254" y="49215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스킬의</a:t>
            </a:r>
            <a:r>
              <a:rPr kumimoji="1" lang="en-US" altLang="ko-KR" sz="3600" b="1" dirty="0" smtClean="0"/>
              <a:t> 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변이</a:t>
            </a:r>
            <a:endParaRPr kumimoji="1" lang="en-US" altLang="ko-KR" sz="3600" b="1" dirty="0" smtClean="0">
              <a:solidFill>
                <a:srgbClr val="00B0F0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82" y="3078720"/>
            <a:ext cx="1765344" cy="137095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0" y="3146347"/>
            <a:ext cx="599188" cy="62065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45" y="2984407"/>
            <a:ext cx="1152525" cy="12001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24" y="2077937"/>
            <a:ext cx="1303580" cy="83429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23" y="2077937"/>
            <a:ext cx="1303580" cy="8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1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97" y="1365184"/>
            <a:ext cx="8981247" cy="4903872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664969" y="344774"/>
            <a:ext cx="67890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smtClean="0"/>
              <a:t>다시 여기로 돌아와봅시다</a:t>
            </a:r>
            <a:endParaRPr kumimoji="1"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35820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97" y="1365184"/>
            <a:ext cx="8981247" cy="4903872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664969" y="344774"/>
            <a:ext cx="67890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smtClean="0"/>
              <a:t>다시 여기로 돌아와봅시다</a:t>
            </a:r>
            <a:endParaRPr kumimoji="1" lang="ko-KR" altLang="en-US" sz="4400" dirty="0"/>
          </a:p>
        </p:txBody>
      </p:sp>
      <p:sp>
        <p:nvSpPr>
          <p:cNvPr id="2" name="직사각형 1"/>
          <p:cNvSpPr/>
          <p:nvPr/>
        </p:nvSpPr>
        <p:spPr>
          <a:xfrm>
            <a:off x="0" y="1114215"/>
            <a:ext cx="12192000" cy="5743785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0" dirty="0" smtClean="0">
                <a:solidFill>
                  <a:schemeClr val="tx1"/>
                </a:solidFill>
              </a:rPr>
              <a:t>어떤 효과를 기대할 수 있는가</a:t>
            </a:r>
            <a:r>
              <a:rPr kumimoji="1" lang="en-US" altLang="ko-KR" sz="6000" dirty="0" smtClean="0">
                <a:solidFill>
                  <a:schemeClr val="tx1"/>
                </a:solidFill>
              </a:rPr>
              <a:t>?</a:t>
            </a:r>
            <a:endParaRPr kumimoji="1" lang="ko-KR" alt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7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10" y="3302148"/>
            <a:ext cx="2031309" cy="20065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6" y="2126212"/>
            <a:ext cx="3558263" cy="2938962"/>
          </a:xfrm>
          <a:prstGeom prst="rect">
            <a:avLst/>
          </a:prstGeom>
        </p:spPr>
      </p:pic>
      <p:cxnSp>
        <p:nvCxnSpPr>
          <p:cNvPr id="13" name="직선 연결선[R] 12"/>
          <p:cNvCxnSpPr/>
          <p:nvPr/>
        </p:nvCxnSpPr>
        <p:spPr>
          <a:xfrm>
            <a:off x="2038089" y="2210014"/>
            <a:ext cx="0" cy="1142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 flipH="1" flipV="1">
            <a:off x="1466998" y="2781104"/>
            <a:ext cx="31022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 14"/>
          <p:cNvSpPr/>
          <p:nvPr/>
        </p:nvSpPr>
        <p:spPr>
          <a:xfrm>
            <a:off x="2047788" y="2216198"/>
            <a:ext cx="553219" cy="559471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6" name="타원 15"/>
          <p:cNvSpPr/>
          <p:nvPr/>
        </p:nvSpPr>
        <p:spPr>
          <a:xfrm>
            <a:off x="1466998" y="2210014"/>
            <a:ext cx="1142179" cy="11421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7" name="타원 16"/>
          <p:cNvSpPr/>
          <p:nvPr/>
        </p:nvSpPr>
        <p:spPr>
          <a:xfrm>
            <a:off x="1777220" y="2520236"/>
            <a:ext cx="521736" cy="5217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/>
          <p:nvPr/>
        </p:nvCxnSpPr>
        <p:spPr>
          <a:xfrm flipH="1">
            <a:off x="2298956" y="2781104"/>
            <a:ext cx="31022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8"/>
          <p:cNvSpPr txBox="1"/>
          <p:nvPr/>
        </p:nvSpPr>
        <p:spPr>
          <a:xfrm>
            <a:off x="1215052" y="5720943"/>
            <a:ext cx="9688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smtClean="0"/>
              <a:t>발열 체인이 높아질수록 방어 기술의 효율이 높아지는 탱커</a:t>
            </a:r>
            <a:endParaRPr kumimoji="1" lang="ko-KR" altLang="en-US" sz="2800" dirty="0"/>
          </a:p>
        </p:txBody>
      </p:sp>
      <p:sp>
        <p:nvSpPr>
          <p:cNvPr id="20" name="평행 사변형[P] 19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3740727" y="166254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623239" y="3990109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rgbClr val="FF0000"/>
                </a:solidFill>
              </a:rPr>
              <a:t>-50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10" y="3302148"/>
            <a:ext cx="2031309" cy="20065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6" y="2126212"/>
            <a:ext cx="3558263" cy="2938962"/>
          </a:xfrm>
          <a:prstGeom prst="rect">
            <a:avLst/>
          </a:prstGeom>
        </p:spPr>
      </p:pic>
      <p:cxnSp>
        <p:nvCxnSpPr>
          <p:cNvPr id="13" name="직선 연결선[R] 12"/>
          <p:cNvCxnSpPr/>
          <p:nvPr/>
        </p:nvCxnSpPr>
        <p:spPr>
          <a:xfrm>
            <a:off x="2038089" y="2210014"/>
            <a:ext cx="0" cy="1142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 flipH="1" flipV="1">
            <a:off x="1466998" y="2781104"/>
            <a:ext cx="31022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 14"/>
          <p:cNvSpPr/>
          <p:nvPr/>
        </p:nvSpPr>
        <p:spPr>
          <a:xfrm>
            <a:off x="2047788" y="2216198"/>
            <a:ext cx="553219" cy="559471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6" name="타원 15"/>
          <p:cNvSpPr/>
          <p:nvPr/>
        </p:nvSpPr>
        <p:spPr>
          <a:xfrm>
            <a:off x="1466998" y="2210014"/>
            <a:ext cx="1142179" cy="11421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7" name="타원 16"/>
          <p:cNvSpPr/>
          <p:nvPr/>
        </p:nvSpPr>
        <p:spPr>
          <a:xfrm>
            <a:off x="1777220" y="2520236"/>
            <a:ext cx="521736" cy="5217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/>
          <p:nvPr/>
        </p:nvCxnSpPr>
        <p:spPr>
          <a:xfrm flipH="1">
            <a:off x="2298956" y="2781104"/>
            <a:ext cx="31022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8"/>
          <p:cNvSpPr txBox="1"/>
          <p:nvPr/>
        </p:nvSpPr>
        <p:spPr>
          <a:xfrm>
            <a:off x="1215052" y="5720943"/>
            <a:ext cx="9688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smtClean="0"/>
              <a:t>발열 체인이 높아질수록 방어 기술의 효율이 높아지는 탱커</a:t>
            </a:r>
            <a:endParaRPr kumimoji="1" lang="ko-KR" altLang="en-US" sz="2800" dirty="0"/>
          </a:p>
        </p:txBody>
      </p:sp>
      <p:sp>
        <p:nvSpPr>
          <p:cNvPr id="20" name="평행 사변형[P] 19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3740727" y="166254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623239" y="3990109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rgbClr val="FF0000"/>
                </a:solidFill>
              </a:rPr>
              <a:t>-50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68" y="3302148"/>
            <a:ext cx="2031309" cy="200653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724" y="2126212"/>
            <a:ext cx="3558263" cy="2938962"/>
          </a:xfrm>
          <a:prstGeom prst="rect">
            <a:avLst/>
          </a:prstGeom>
        </p:spPr>
      </p:pic>
      <p:cxnSp>
        <p:nvCxnSpPr>
          <p:cNvPr id="28" name="직선 연결선[R] 27"/>
          <p:cNvCxnSpPr/>
          <p:nvPr/>
        </p:nvCxnSpPr>
        <p:spPr>
          <a:xfrm>
            <a:off x="7895247" y="2210014"/>
            <a:ext cx="0" cy="1142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/>
          <p:nvPr/>
        </p:nvCxnSpPr>
        <p:spPr>
          <a:xfrm flipH="1" flipV="1">
            <a:off x="7324156" y="2781104"/>
            <a:ext cx="31022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 29"/>
          <p:cNvSpPr/>
          <p:nvPr/>
        </p:nvSpPr>
        <p:spPr>
          <a:xfrm>
            <a:off x="7904946" y="2216198"/>
            <a:ext cx="553219" cy="559471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1" name="타원 30"/>
          <p:cNvSpPr/>
          <p:nvPr/>
        </p:nvSpPr>
        <p:spPr>
          <a:xfrm>
            <a:off x="7324156" y="2210014"/>
            <a:ext cx="1142179" cy="11421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2" name="타원 31"/>
          <p:cNvSpPr/>
          <p:nvPr/>
        </p:nvSpPr>
        <p:spPr>
          <a:xfrm>
            <a:off x="7634378" y="2520236"/>
            <a:ext cx="521736" cy="5217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직선 연결선[R] 32"/>
          <p:cNvCxnSpPr/>
          <p:nvPr/>
        </p:nvCxnSpPr>
        <p:spPr>
          <a:xfrm flipH="1">
            <a:off x="8156114" y="2781104"/>
            <a:ext cx="31022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6480397" y="3990109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rgbClr val="FF0000"/>
                </a:solidFill>
              </a:rPr>
              <a:t>-20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5" name="오른쪽 화살표[R] 34"/>
          <p:cNvSpPr/>
          <p:nvPr/>
        </p:nvSpPr>
        <p:spPr>
          <a:xfrm>
            <a:off x="5767647" y="3850312"/>
            <a:ext cx="811989" cy="44888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36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[P] 11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44" y="2550398"/>
            <a:ext cx="2239324" cy="304871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979640" y="1406457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6" name="직선 연결선[R] 5"/>
          <p:cNvCxnSpPr/>
          <p:nvPr/>
        </p:nvCxnSpPr>
        <p:spPr>
          <a:xfrm>
            <a:off x="3586381" y="1406457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 flipH="1" flipV="1">
            <a:off x="2979640" y="2013198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 7"/>
          <p:cNvSpPr/>
          <p:nvPr/>
        </p:nvSpPr>
        <p:spPr>
          <a:xfrm>
            <a:off x="3596687" y="1413027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309228" y="1736045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직선 연결선[R] 10"/>
          <p:cNvCxnSpPr/>
          <p:nvPr/>
        </p:nvCxnSpPr>
        <p:spPr>
          <a:xfrm flipH="1">
            <a:off x="3863534" y="2013198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2825349" y="5720943"/>
            <a:ext cx="6563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발열 체인이 높아질 때마다 스킬이 변형</a:t>
            </a:r>
            <a:endParaRPr kumimoji="1" lang="ko-KR" altLang="en-US" sz="2800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362147" y="4776653"/>
            <a:ext cx="2469080" cy="588918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solidFill>
                  <a:sysClr val="windowText" lastClr="000000"/>
                </a:solidFill>
              </a:rPr>
              <a:t>근접 단일대상 공격</a:t>
            </a:r>
            <a:endParaRPr kumimoji="1" lang="ko-KR" alt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5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[P] 11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44" y="2550398"/>
            <a:ext cx="2239324" cy="3048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49" y="2542438"/>
            <a:ext cx="4024945" cy="3064637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979640" y="1406457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6" name="직선 연결선[R] 5"/>
          <p:cNvCxnSpPr/>
          <p:nvPr/>
        </p:nvCxnSpPr>
        <p:spPr>
          <a:xfrm>
            <a:off x="3586381" y="1406457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 flipH="1" flipV="1">
            <a:off x="2979640" y="2013198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 7"/>
          <p:cNvSpPr/>
          <p:nvPr/>
        </p:nvSpPr>
        <p:spPr>
          <a:xfrm>
            <a:off x="3596687" y="1413027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309228" y="1736045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직선 연결선[R] 10"/>
          <p:cNvCxnSpPr/>
          <p:nvPr/>
        </p:nvCxnSpPr>
        <p:spPr>
          <a:xfrm flipH="1">
            <a:off x="3863534" y="2013198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7523180" y="1406457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6" name="직선 연결선[R] 15"/>
          <p:cNvCxnSpPr/>
          <p:nvPr/>
        </p:nvCxnSpPr>
        <p:spPr>
          <a:xfrm>
            <a:off x="8129922" y="1406457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/>
          <p:cNvCxnSpPr/>
          <p:nvPr/>
        </p:nvCxnSpPr>
        <p:spPr>
          <a:xfrm flipH="1" flipV="1">
            <a:off x="7523180" y="2013198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 17"/>
          <p:cNvSpPr/>
          <p:nvPr/>
        </p:nvSpPr>
        <p:spPr>
          <a:xfrm>
            <a:off x="8140227" y="1413027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9" name="타원 18"/>
          <p:cNvSpPr/>
          <p:nvPr/>
        </p:nvSpPr>
        <p:spPr>
          <a:xfrm>
            <a:off x="7852769" y="1736045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연결선[R] 19"/>
          <p:cNvCxnSpPr/>
          <p:nvPr/>
        </p:nvCxnSpPr>
        <p:spPr>
          <a:xfrm flipH="1">
            <a:off x="8407074" y="2013198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2825349" y="5720943"/>
            <a:ext cx="6563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발열 체인이 높아질 때마다 스킬이 변형</a:t>
            </a:r>
            <a:endParaRPr kumimoji="1" lang="ko-KR" altLang="en-US" sz="2800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362147" y="4776653"/>
            <a:ext cx="2469080" cy="588918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solidFill>
                  <a:sysClr val="windowText" lastClr="000000"/>
                </a:solidFill>
              </a:rPr>
              <a:t>근접 단일대상 공격</a:t>
            </a:r>
            <a:endParaRPr kumimoji="1"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919284" y="4776653"/>
            <a:ext cx="2469080" cy="588918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ysClr val="windowText" lastClr="000000"/>
                </a:solidFill>
              </a:rPr>
              <a:t>근접 범위대상 공격</a:t>
            </a:r>
            <a:endParaRPr kumimoji="1"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8" name="오른쪽 화살표[R] 27"/>
          <p:cNvSpPr/>
          <p:nvPr/>
        </p:nvSpPr>
        <p:spPr>
          <a:xfrm>
            <a:off x="4940840" y="3850312"/>
            <a:ext cx="811989" cy="44888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14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[P] 11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1262435" y="5720943"/>
            <a:ext cx="968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보스의 방어력이 너무 높아 데미지가 제대로 들어가지 않음</a:t>
            </a:r>
            <a:endParaRPr kumimoji="1" lang="en-US" altLang="ko-KR" sz="2800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569" y="3973635"/>
            <a:ext cx="2008260" cy="146678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19" y="1714865"/>
            <a:ext cx="2475592" cy="2044725"/>
          </a:xfrm>
          <a:prstGeom prst="rect">
            <a:avLst/>
          </a:prstGeom>
        </p:spPr>
      </p:pic>
      <p:sp>
        <p:nvSpPr>
          <p:cNvPr id="25" name="번개[L] 24"/>
          <p:cNvSpPr/>
          <p:nvPr/>
        </p:nvSpPr>
        <p:spPr>
          <a:xfrm rot="20700000">
            <a:off x="2236041" y="2992066"/>
            <a:ext cx="2051464" cy="1914141"/>
          </a:xfrm>
          <a:prstGeom prst="lightningBolt">
            <a:avLst/>
          </a:prstGeom>
          <a:gradFill flip="none" rotWithShape="1">
            <a:gsLst>
              <a:gs pos="0">
                <a:srgbClr val="92D05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105816" y="2822259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30" name="직선 연결선[R] 29"/>
          <p:cNvCxnSpPr/>
          <p:nvPr/>
        </p:nvCxnSpPr>
        <p:spPr>
          <a:xfrm>
            <a:off x="4712557" y="2822259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/>
          <p:cNvCxnSpPr/>
          <p:nvPr/>
        </p:nvCxnSpPr>
        <p:spPr>
          <a:xfrm flipH="1" flipV="1">
            <a:off x="4105816" y="3429000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자유형 31"/>
          <p:cNvSpPr/>
          <p:nvPr/>
        </p:nvSpPr>
        <p:spPr>
          <a:xfrm>
            <a:off x="4722863" y="2828829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3" name="타원 32"/>
          <p:cNvSpPr/>
          <p:nvPr/>
        </p:nvSpPr>
        <p:spPr>
          <a:xfrm>
            <a:off x="4435404" y="3151847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연결선[R] 33"/>
          <p:cNvCxnSpPr/>
          <p:nvPr/>
        </p:nvCxnSpPr>
        <p:spPr>
          <a:xfrm flipH="1">
            <a:off x="4989710" y="3429000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1876483" y="1396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??</a:t>
            </a:r>
            <a:r>
              <a:rPr kumimoji="1" lang="ko-KR" altLang="en-US" dirty="0" smtClean="0"/>
              <a:t> 안아픈뎅 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1262435" y="1714865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-10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25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[P] 11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1262435" y="5720943"/>
            <a:ext cx="96888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보스의 방어력이 너무 높아 데미지가 제대로 들어가지 않음</a:t>
            </a:r>
            <a:endParaRPr kumimoji="1" lang="en-US" altLang="ko-KR" sz="2800" dirty="0" smtClean="0"/>
          </a:p>
          <a:p>
            <a:pPr algn="ctr"/>
            <a:r>
              <a:rPr kumimoji="1" lang="ko-KR" altLang="en-US" sz="2800" dirty="0" smtClean="0"/>
              <a:t>높은 발열 체인의 스킬로 효과적인 공략</a:t>
            </a:r>
            <a:endParaRPr kumimoji="1" lang="en-US" altLang="ko-KR" sz="2800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569" y="3973635"/>
            <a:ext cx="2008260" cy="146678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19" y="1714865"/>
            <a:ext cx="2475592" cy="2044725"/>
          </a:xfrm>
          <a:prstGeom prst="rect">
            <a:avLst/>
          </a:prstGeom>
        </p:spPr>
      </p:pic>
      <p:sp>
        <p:nvSpPr>
          <p:cNvPr id="25" name="번개[L] 24"/>
          <p:cNvSpPr/>
          <p:nvPr/>
        </p:nvSpPr>
        <p:spPr>
          <a:xfrm rot="20700000">
            <a:off x="2236041" y="2992066"/>
            <a:ext cx="2051464" cy="1914141"/>
          </a:xfrm>
          <a:prstGeom prst="lightningBolt">
            <a:avLst/>
          </a:prstGeom>
          <a:gradFill flip="none" rotWithShape="1">
            <a:gsLst>
              <a:gs pos="0">
                <a:srgbClr val="92D05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105816" y="2822259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30" name="직선 연결선[R] 29"/>
          <p:cNvCxnSpPr/>
          <p:nvPr/>
        </p:nvCxnSpPr>
        <p:spPr>
          <a:xfrm>
            <a:off x="4712557" y="2822259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/>
          <p:cNvCxnSpPr/>
          <p:nvPr/>
        </p:nvCxnSpPr>
        <p:spPr>
          <a:xfrm flipH="1" flipV="1">
            <a:off x="4105816" y="3429000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자유형 31"/>
          <p:cNvSpPr/>
          <p:nvPr/>
        </p:nvSpPr>
        <p:spPr>
          <a:xfrm>
            <a:off x="4722863" y="2828829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3" name="타원 32"/>
          <p:cNvSpPr/>
          <p:nvPr/>
        </p:nvSpPr>
        <p:spPr>
          <a:xfrm>
            <a:off x="4435404" y="3151847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연결선[R] 33"/>
          <p:cNvCxnSpPr/>
          <p:nvPr/>
        </p:nvCxnSpPr>
        <p:spPr>
          <a:xfrm flipH="1">
            <a:off x="4989710" y="3429000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715" y="3973635"/>
            <a:ext cx="2008260" cy="146678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565" y="1714865"/>
            <a:ext cx="2475592" cy="2044725"/>
          </a:xfrm>
          <a:prstGeom prst="rect">
            <a:avLst/>
          </a:prstGeom>
        </p:spPr>
      </p:pic>
      <p:sp>
        <p:nvSpPr>
          <p:cNvPr id="37" name="번개[L] 36"/>
          <p:cNvSpPr/>
          <p:nvPr/>
        </p:nvSpPr>
        <p:spPr>
          <a:xfrm rot="20700000">
            <a:off x="7556187" y="2992066"/>
            <a:ext cx="2051464" cy="1914141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9425962" y="2822259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39" name="직선 연결선[R] 38"/>
          <p:cNvCxnSpPr/>
          <p:nvPr/>
        </p:nvCxnSpPr>
        <p:spPr>
          <a:xfrm>
            <a:off x="10032703" y="2822259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/>
          <p:nvPr/>
        </p:nvCxnSpPr>
        <p:spPr>
          <a:xfrm flipH="1" flipV="1">
            <a:off x="9425962" y="3429000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자유형 40"/>
          <p:cNvSpPr/>
          <p:nvPr/>
        </p:nvSpPr>
        <p:spPr>
          <a:xfrm>
            <a:off x="10043009" y="2828829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2" name="타원 41"/>
          <p:cNvSpPr/>
          <p:nvPr/>
        </p:nvSpPr>
        <p:spPr>
          <a:xfrm>
            <a:off x="9755550" y="3151847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3" name="직선 연결선[R] 42"/>
          <p:cNvCxnSpPr/>
          <p:nvPr/>
        </p:nvCxnSpPr>
        <p:spPr>
          <a:xfrm flipH="1">
            <a:off x="10309856" y="3429000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1876483" y="1396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??</a:t>
            </a:r>
            <a:r>
              <a:rPr kumimoji="1" lang="ko-KR" altLang="en-US" dirty="0" smtClean="0"/>
              <a:t> 안아픈뎅 </a:t>
            </a:r>
            <a:endParaRPr kumimoji="1" lang="ko-KR" altLang="en-US" dirty="0"/>
          </a:p>
        </p:txBody>
      </p:sp>
      <p:sp>
        <p:nvSpPr>
          <p:cNvPr id="44" name="텍스트 상자 43"/>
          <p:cNvSpPr txBox="1"/>
          <p:nvPr/>
        </p:nvSpPr>
        <p:spPr>
          <a:xfrm>
            <a:off x="7193581" y="13965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어엌ㅋㅋㅋㅋ</a:t>
            </a:r>
            <a:endParaRPr kumimoji="1" lang="ko-KR" altLang="en-US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1262435" y="1714865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-10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27" name="텍스트 상자 26"/>
          <p:cNvSpPr txBox="1"/>
          <p:nvPr/>
        </p:nvSpPr>
        <p:spPr>
          <a:xfrm>
            <a:off x="8718143" y="1714865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-100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78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bg2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6256" y="2884656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핵심 시스템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162758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발열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60943" y="3105834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궁극기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81226" y="3013502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831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039906" y="1452972"/>
            <a:ext cx="12386784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생성된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</a:t>
            </a:r>
            <a:r>
              <a:rPr kumimoji="0" lang="ko-KR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체인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을 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사용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해 발동하는 직업 고유의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필살기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517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3" name="원형 2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[R] 12"/>
          <p:cNvCxnSpPr>
            <a:stCxn id="7" idx="0"/>
            <a:endCxn id="7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>
            <a:stCxn id="7" idx="6"/>
            <a:endCxn id="7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궁극기 사용</a:t>
            </a:r>
            <a:endParaRPr kumimoji="1" lang="ko-KR" altLang="en-US" sz="2400" dirty="0"/>
          </a:p>
        </p:txBody>
      </p:sp>
      <p:sp>
        <p:nvSpPr>
          <p:cNvPr id="20" name="타원 19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21" name="원형 20"/>
          <p:cNvSpPr/>
          <p:nvPr/>
        </p:nvSpPr>
        <p:spPr>
          <a:xfrm rot="16200000">
            <a:off x="917492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직선 연결선[R] 21"/>
          <p:cNvCxnSpPr>
            <a:stCxn id="20" idx="0"/>
            <a:endCxn id="20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/>
          <p:cNvCxnSpPr>
            <a:stCxn id="20" idx="6"/>
            <a:endCxn id="20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지연 18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지연 2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지연 2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오른쪽 화살표[R] 28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텍스트 상자 27"/>
          <p:cNvSpPr txBox="1"/>
          <p:nvPr/>
        </p:nvSpPr>
        <p:spPr>
          <a:xfrm>
            <a:off x="1505529" y="4974460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생성된 발열체인</a:t>
            </a:r>
            <a:endParaRPr kumimoji="1" lang="ko-KR" altLang="en-US"/>
          </a:p>
        </p:txBody>
      </p:sp>
      <p:sp>
        <p:nvSpPr>
          <p:cNvPr id="31" name="텍스트 상자 30"/>
          <p:cNvSpPr txBox="1"/>
          <p:nvPr/>
        </p:nvSpPr>
        <p:spPr>
          <a:xfrm>
            <a:off x="9223360" y="497446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발열체인 소모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46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039906" y="1452972"/>
            <a:ext cx="874636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이용한 기본 전투 </a:t>
            </a:r>
            <a:r>
              <a:rPr kumimoji="0" lang="en-US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DPS</a:t>
            </a: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예상도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1812175" y="2261062"/>
            <a:ext cx="0" cy="3657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>
            <a:off x="1812175" y="5918662"/>
            <a:ext cx="957626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1828800" y="2610196"/>
            <a:ext cx="9543011" cy="2427317"/>
          </a:xfrm>
          <a:custGeom>
            <a:avLst/>
            <a:gdLst>
              <a:gd name="connsiteX0" fmla="*/ 0 w 9792393"/>
              <a:gd name="connsiteY0" fmla="*/ 2427317 h 2427317"/>
              <a:gd name="connsiteX1" fmla="*/ 1945178 w 9792393"/>
              <a:gd name="connsiteY1" fmla="*/ 2427317 h 2427317"/>
              <a:gd name="connsiteX2" fmla="*/ 2709949 w 9792393"/>
              <a:gd name="connsiteY2" fmla="*/ 1862051 h 2427317"/>
              <a:gd name="connsiteX3" fmla="*/ 5602778 w 9792393"/>
              <a:gd name="connsiteY3" fmla="*/ 1862051 h 2427317"/>
              <a:gd name="connsiteX4" fmla="*/ 6799811 w 9792393"/>
              <a:gd name="connsiteY4" fmla="*/ 0 h 2427317"/>
              <a:gd name="connsiteX5" fmla="*/ 7913716 w 9792393"/>
              <a:gd name="connsiteY5" fmla="*/ 2327564 h 2427317"/>
              <a:gd name="connsiteX6" fmla="*/ 9543011 w 9792393"/>
              <a:gd name="connsiteY6" fmla="*/ 2327564 h 2427317"/>
              <a:gd name="connsiteX7" fmla="*/ 9792393 w 9792393"/>
              <a:gd name="connsiteY7" fmla="*/ 1579419 h 2427317"/>
              <a:gd name="connsiteX0" fmla="*/ 0 w 9543011"/>
              <a:gd name="connsiteY0" fmla="*/ 2427317 h 2427317"/>
              <a:gd name="connsiteX1" fmla="*/ 1945178 w 9543011"/>
              <a:gd name="connsiteY1" fmla="*/ 2427317 h 2427317"/>
              <a:gd name="connsiteX2" fmla="*/ 2709949 w 9543011"/>
              <a:gd name="connsiteY2" fmla="*/ 1862051 h 2427317"/>
              <a:gd name="connsiteX3" fmla="*/ 5602778 w 9543011"/>
              <a:gd name="connsiteY3" fmla="*/ 1862051 h 2427317"/>
              <a:gd name="connsiteX4" fmla="*/ 6799811 w 9543011"/>
              <a:gd name="connsiteY4" fmla="*/ 0 h 2427317"/>
              <a:gd name="connsiteX5" fmla="*/ 7913716 w 9543011"/>
              <a:gd name="connsiteY5" fmla="*/ 2327564 h 2427317"/>
              <a:gd name="connsiteX6" fmla="*/ 9543011 w 9543011"/>
              <a:gd name="connsiteY6" fmla="*/ 2327564 h 242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43011" h="2427317">
                <a:moveTo>
                  <a:pt x="0" y="2427317"/>
                </a:moveTo>
                <a:lnTo>
                  <a:pt x="1945178" y="2427317"/>
                </a:lnTo>
                <a:lnTo>
                  <a:pt x="2709949" y="1862051"/>
                </a:lnTo>
                <a:lnTo>
                  <a:pt x="5602778" y="1862051"/>
                </a:lnTo>
                <a:lnTo>
                  <a:pt x="6799811" y="0"/>
                </a:lnTo>
                <a:lnTo>
                  <a:pt x="7913716" y="2327564"/>
                </a:lnTo>
                <a:lnTo>
                  <a:pt x="9543011" y="2327564"/>
                </a:lnTo>
              </a:path>
            </a:pathLst>
          </a:cu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1189295" y="22076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DPS</a:t>
            </a:r>
            <a:endParaRPr kumimoji="1"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915706" y="5113976"/>
            <a:ext cx="1738115" cy="728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59861" y="4654749"/>
            <a:ext cx="2799253" cy="10661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+</a:t>
            </a: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스킬공격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직선 연결선[R] 36"/>
          <p:cNvCxnSpPr>
            <a:stCxn id="12" idx="4"/>
          </p:cNvCxnSpPr>
          <p:nvPr/>
        </p:nvCxnSpPr>
        <p:spPr>
          <a:xfrm>
            <a:off x="8628611" y="2610196"/>
            <a:ext cx="32821" cy="33084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7907402" y="4511505"/>
            <a:ext cx="1508060" cy="564240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궁극기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680316" y="5113976"/>
            <a:ext cx="1738115" cy="728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0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039906" y="1452972"/>
            <a:ext cx="874636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이용한 기본 전투 </a:t>
            </a:r>
            <a:r>
              <a:rPr kumimoji="0" lang="en-US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DPS</a:t>
            </a: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예상도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1812175" y="2261062"/>
            <a:ext cx="0" cy="3657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>
            <a:off x="1812175" y="5918662"/>
            <a:ext cx="957626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1828800" y="2610196"/>
            <a:ext cx="9543011" cy="2427317"/>
          </a:xfrm>
          <a:custGeom>
            <a:avLst/>
            <a:gdLst>
              <a:gd name="connsiteX0" fmla="*/ 0 w 9792393"/>
              <a:gd name="connsiteY0" fmla="*/ 2427317 h 2427317"/>
              <a:gd name="connsiteX1" fmla="*/ 1945178 w 9792393"/>
              <a:gd name="connsiteY1" fmla="*/ 2427317 h 2427317"/>
              <a:gd name="connsiteX2" fmla="*/ 2709949 w 9792393"/>
              <a:gd name="connsiteY2" fmla="*/ 1862051 h 2427317"/>
              <a:gd name="connsiteX3" fmla="*/ 5602778 w 9792393"/>
              <a:gd name="connsiteY3" fmla="*/ 1862051 h 2427317"/>
              <a:gd name="connsiteX4" fmla="*/ 6799811 w 9792393"/>
              <a:gd name="connsiteY4" fmla="*/ 0 h 2427317"/>
              <a:gd name="connsiteX5" fmla="*/ 7913716 w 9792393"/>
              <a:gd name="connsiteY5" fmla="*/ 2327564 h 2427317"/>
              <a:gd name="connsiteX6" fmla="*/ 9543011 w 9792393"/>
              <a:gd name="connsiteY6" fmla="*/ 2327564 h 2427317"/>
              <a:gd name="connsiteX7" fmla="*/ 9792393 w 9792393"/>
              <a:gd name="connsiteY7" fmla="*/ 1579419 h 2427317"/>
              <a:gd name="connsiteX0" fmla="*/ 0 w 9543011"/>
              <a:gd name="connsiteY0" fmla="*/ 2427317 h 2427317"/>
              <a:gd name="connsiteX1" fmla="*/ 1945178 w 9543011"/>
              <a:gd name="connsiteY1" fmla="*/ 2427317 h 2427317"/>
              <a:gd name="connsiteX2" fmla="*/ 2709949 w 9543011"/>
              <a:gd name="connsiteY2" fmla="*/ 1862051 h 2427317"/>
              <a:gd name="connsiteX3" fmla="*/ 5602778 w 9543011"/>
              <a:gd name="connsiteY3" fmla="*/ 1862051 h 2427317"/>
              <a:gd name="connsiteX4" fmla="*/ 6799811 w 9543011"/>
              <a:gd name="connsiteY4" fmla="*/ 0 h 2427317"/>
              <a:gd name="connsiteX5" fmla="*/ 7913716 w 9543011"/>
              <a:gd name="connsiteY5" fmla="*/ 2327564 h 2427317"/>
              <a:gd name="connsiteX6" fmla="*/ 9543011 w 9543011"/>
              <a:gd name="connsiteY6" fmla="*/ 2327564 h 242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43011" h="2427317">
                <a:moveTo>
                  <a:pt x="0" y="2427317"/>
                </a:moveTo>
                <a:lnTo>
                  <a:pt x="1945178" y="2427317"/>
                </a:lnTo>
                <a:lnTo>
                  <a:pt x="2709949" y="1862051"/>
                </a:lnTo>
                <a:lnTo>
                  <a:pt x="5602778" y="1862051"/>
                </a:lnTo>
                <a:lnTo>
                  <a:pt x="6799811" y="0"/>
                </a:lnTo>
                <a:lnTo>
                  <a:pt x="7913716" y="2327564"/>
                </a:lnTo>
                <a:lnTo>
                  <a:pt x="9543011" y="2327564"/>
                </a:lnTo>
              </a:path>
            </a:pathLst>
          </a:cu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1189295" y="22076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DPS</a:t>
            </a:r>
            <a:endParaRPr kumimoji="1"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915706" y="5113976"/>
            <a:ext cx="1738115" cy="728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59861" y="4654749"/>
            <a:ext cx="2799253" cy="10661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+</a:t>
            </a: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스킬공격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직선 연결선[R] 36"/>
          <p:cNvCxnSpPr>
            <a:stCxn id="12" idx="4"/>
          </p:cNvCxnSpPr>
          <p:nvPr/>
        </p:nvCxnSpPr>
        <p:spPr>
          <a:xfrm>
            <a:off x="8628611" y="2610196"/>
            <a:ext cx="32821" cy="33084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7907402" y="4511505"/>
            <a:ext cx="1508060" cy="564240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궁극기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680316" y="5113976"/>
            <a:ext cx="1738115" cy="728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15706" y="2261062"/>
            <a:ext cx="9502725" cy="187867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플레이어에게 선택권 부여</a:t>
            </a:r>
            <a:endParaRPr kumimoji="1" lang="en-US" altLang="ko-KR" sz="28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실패 가능성이 있는 강력한 궁극기를 사용할 것인가</a:t>
            </a:r>
            <a:endParaRPr kumimoji="1" lang="en-US" altLang="ko-KR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궁극기를 최대한 자제하며 일정한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DPS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를 유지할 것인가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48" y="1547404"/>
            <a:ext cx="3088250" cy="2070023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>
            <a:stCxn id="4" idx="2"/>
            <a:endCxn id="17" idx="1"/>
          </p:cNvCxnSpPr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26"/>
          <p:cNvSpPr txBox="1"/>
          <p:nvPr/>
        </p:nvSpPr>
        <p:spPr>
          <a:xfrm>
            <a:off x="6468161" y="1713957"/>
            <a:ext cx="516840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한손검의 근접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 체인을 하나씩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강력한 범위 공격 사용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1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48" y="1547404"/>
            <a:ext cx="3088250" cy="2070023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>
            <a:stCxn id="4" idx="2"/>
            <a:endCxn id="17" idx="1"/>
          </p:cNvCxnSpPr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26"/>
          <p:cNvSpPr txBox="1"/>
          <p:nvPr/>
        </p:nvSpPr>
        <p:spPr>
          <a:xfrm>
            <a:off x="6468161" y="1713957"/>
            <a:ext cx="516840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한손검의 근접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 체인을 하나씩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강력한 범위 공격 사용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1" y="3904067"/>
            <a:ext cx="2863364" cy="237503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211" y="3904067"/>
            <a:ext cx="1433618" cy="2375098"/>
          </a:xfrm>
          <a:prstGeom prst="rect">
            <a:avLst/>
          </a:prstGeom>
        </p:spPr>
      </p:pic>
      <p:sp>
        <p:nvSpPr>
          <p:cNvPr id="28" name="오른쪽 화살표[R] 27"/>
          <p:cNvSpPr/>
          <p:nvPr/>
        </p:nvSpPr>
        <p:spPr>
          <a:xfrm>
            <a:off x="3478054" y="4859238"/>
            <a:ext cx="629587" cy="46469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텍스트 상자 31"/>
          <p:cNvSpPr txBox="1"/>
          <p:nvPr/>
        </p:nvSpPr>
        <p:spPr>
          <a:xfrm>
            <a:off x="6404843" y="3783534"/>
            <a:ext cx="529503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원거리 힐러의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 체인을 하나씩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범위 힐 사용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최대 발열 체인 시 모두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아군 부활 사용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36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>
            <a:stCxn id="4" idx="2"/>
            <a:endCxn id="17" idx="1"/>
          </p:cNvCxnSpPr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26"/>
          <p:cNvSpPr txBox="1"/>
          <p:nvPr/>
        </p:nvSpPr>
        <p:spPr>
          <a:xfrm>
            <a:off x="6060998" y="1713957"/>
            <a:ext cx="598272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대검을 사용하는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 체인을 원하는 만큼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강력한 한방의 공격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53" y="1681620"/>
            <a:ext cx="1289272" cy="201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60943" y="107042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mtClean="0">
                <a:solidFill>
                  <a:schemeClr val="bg1"/>
                </a:solidFill>
              </a:rPr>
              <a:t>MMORPG</a:t>
            </a:r>
            <a:r>
              <a:rPr kumimoji="1" lang="ko-KR" altLang="en-US" sz="2400" b="1">
                <a:solidFill>
                  <a:schemeClr val="bg1"/>
                </a:solidFill>
              </a:rPr>
              <a:t> </a:t>
            </a:r>
            <a:r>
              <a:rPr kumimoji="1" lang="ko-KR" altLang="en-US" sz="2400" b="1" smtClean="0">
                <a:solidFill>
                  <a:schemeClr val="bg1"/>
                </a:solidFill>
              </a:rPr>
              <a:t>규모의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액션 게임 제작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084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>
            <a:stCxn id="4" idx="2"/>
            <a:endCxn id="17" idx="1"/>
          </p:cNvCxnSpPr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26"/>
          <p:cNvSpPr txBox="1"/>
          <p:nvPr/>
        </p:nvSpPr>
        <p:spPr>
          <a:xfrm>
            <a:off x="6060998" y="1713957"/>
            <a:ext cx="598272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대검을 사용하는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 체인을 원하는 만큼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강력한 한방의 공격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텍스트 상자 31"/>
          <p:cNvSpPr txBox="1"/>
          <p:nvPr/>
        </p:nvSpPr>
        <p:spPr>
          <a:xfrm>
            <a:off x="6288627" y="4098473"/>
            <a:ext cx="55274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빠른 공격의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궁극기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on / off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를 통해 기본 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 공격을 강화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 체인 단계별 데미지 상승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53" y="1681620"/>
            <a:ext cx="1289272" cy="20112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0" y="4236927"/>
            <a:ext cx="5663785" cy="203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bg2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6256" y="2884656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핵심 시스템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162758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발열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60943" y="3105834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궁극기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81226" y="3013502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60943" y="5074250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빠른 전투 호흡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1226" y="4981918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7666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2635249" y="2868706"/>
            <a:ext cx="68484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smtClean="0"/>
              <a:t>Project</a:t>
            </a:r>
            <a:r>
              <a:rPr kumimoji="1" lang="ko-KR" altLang="en-US" sz="4400"/>
              <a:t> </a:t>
            </a:r>
            <a:r>
              <a:rPr kumimoji="1" lang="ko-KR" altLang="en-US" sz="4400" smtClean="0"/>
              <a:t>편돌이가 지향하는</a:t>
            </a:r>
            <a:endParaRPr kumimoji="1" lang="en-US" altLang="ko-KR" sz="4400" smtClean="0"/>
          </a:p>
          <a:p>
            <a:pPr algn="ctr"/>
            <a:r>
              <a:rPr kumimoji="1" lang="ko-KR" altLang="en-US" sz="4400" smtClean="0"/>
              <a:t>액션 전투 스타일</a:t>
            </a:r>
            <a:endParaRPr kumimoji="1"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44769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69860" y="1631577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빠르고 경쾌한 전투</a:t>
            </a:r>
            <a:endParaRPr kumimoji="1"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32946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69860" y="1631577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빠르고 경쾌한 전투</a:t>
            </a:r>
            <a:endParaRPr kumimoji="1" lang="ko-KR" altLang="en-US" sz="4400"/>
          </a:p>
        </p:txBody>
      </p:sp>
      <p:sp>
        <p:nvSpPr>
          <p:cNvPr id="6" name="텍스트 상자 5"/>
          <p:cNvSpPr txBox="1"/>
          <p:nvPr/>
        </p:nvSpPr>
        <p:spPr>
          <a:xfrm>
            <a:off x="769860" y="3080792"/>
            <a:ext cx="83150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모든 동작에서 사용 가능한 회피</a:t>
            </a:r>
            <a:endParaRPr kumimoji="1"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9572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9" y="1879600"/>
            <a:ext cx="10058400" cy="253573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5629" y="4711000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전투중 어떤 상황에서도 사용 가능한 회피 동작</a:t>
            </a:r>
            <a:endParaRPr kumimoji="1"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8210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9" y="1879600"/>
            <a:ext cx="10058400" cy="253573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5629" y="4711000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전투중 어떤 상황에서도 사용 가능한 회피 동작</a:t>
            </a:r>
            <a:endParaRPr kumimoji="1" lang="ko-KR" altLang="en-US" sz="3600"/>
          </a:p>
        </p:txBody>
      </p:sp>
      <p:sp>
        <p:nvSpPr>
          <p:cNvPr id="8" name="텍스트 상자 7"/>
          <p:cNvSpPr txBox="1"/>
          <p:nvPr/>
        </p:nvSpPr>
        <p:spPr>
          <a:xfrm>
            <a:off x="3565856" y="5357331"/>
            <a:ext cx="498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플레이어의 조작감 극대화</a:t>
            </a:r>
            <a:endParaRPr kumimoji="1" lang="en-US" altLang="ko-KR" sz="3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74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9" y="1879600"/>
            <a:ext cx="10058400" cy="253573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5629" y="4711000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전투중 어떤 상황에서도 사용 가능한 회피 동작</a:t>
            </a:r>
            <a:endParaRPr kumimoji="1" lang="ko-KR" altLang="en-US" sz="3600"/>
          </a:p>
        </p:txBody>
      </p:sp>
      <p:sp>
        <p:nvSpPr>
          <p:cNvPr id="7" name="텍스트 상자 6"/>
          <p:cNvSpPr txBox="1"/>
          <p:nvPr/>
        </p:nvSpPr>
        <p:spPr>
          <a:xfrm>
            <a:off x="1225472" y="5357331"/>
            <a:ext cx="96680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플레이어의 조작감 극대화</a:t>
            </a:r>
            <a:endParaRPr kumimoji="1" lang="en-US" altLang="ko-KR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잘못된 상황에서 전투 페이스의 초기화 선택권 부여</a:t>
            </a:r>
            <a:endParaRPr kumimoji="1"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69860" y="1631577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빠르고 경쾌한 전투</a:t>
            </a:r>
            <a:endParaRPr kumimoji="1" lang="ko-KR" altLang="en-US" sz="4400"/>
          </a:p>
        </p:txBody>
      </p:sp>
      <p:sp>
        <p:nvSpPr>
          <p:cNvPr id="6" name="텍스트 상자 5"/>
          <p:cNvSpPr txBox="1"/>
          <p:nvPr/>
        </p:nvSpPr>
        <p:spPr>
          <a:xfrm>
            <a:off x="769860" y="3080792"/>
            <a:ext cx="83150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모든 동작에서 사용 가능한 회피</a:t>
            </a:r>
            <a:endParaRPr kumimoji="1" lang="ko-KR" altLang="en-US" sz="4400"/>
          </a:p>
        </p:txBody>
      </p:sp>
      <p:sp>
        <p:nvSpPr>
          <p:cNvPr id="7" name="텍스트 상자 6"/>
          <p:cNvSpPr txBox="1"/>
          <p:nvPr/>
        </p:nvSpPr>
        <p:spPr>
          <a:xfrm>
            <a:off x="769860" y="4530007"/>
            <a:ext cx="95253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dirty="0" smtClean="0"/>
              <a:t>궁극적으로</a:t>
            </a:r>
            <a:r>
              <a:rPr kumimoji="1" lang="mr-IN" altLang="ko-KR" sz="4400" dirty="0" smtClean="0"/>
              <a:t>…</a:t>
            </a:r>
            <a:endParaRPr kumimoji="1" lang="en-US" altLang="ko-KR" sz="4400" dirty="0" smtClean="0"/>
          </a:p>
          <a:p>
            <a:r>
              <a:rPr kumimoji="1" lang="ko-KR" altLang="en-US" sz="3600" dirty="0" smtClean="0">
                <a:solidFill>
                  <a:srgbClr val="00B0F0"/>
                </a:solidFill>
              </a:rPr>
              <a:t>  </a:t>
            </a:r>
            <a:r>
              <a:rPr kumimoji="1" lang="en-US" altLang="ko-KR" sz="3600" dirty="0" smtClean="0">
                <a:solidFill>
                  <a:srgbClr val="00B0F0"/>
                </a:solidFill>
              </a:rPr>
              <a:t>-&gt;</a:t>
            </a:r>
            <a:r>
              <a:rPr kumimoji="1" lang="ko-KR" altLang="en-US" sz="3600" dirty="0" smtClean="0">
                <a:solidFill>
                  <a:srgbClr val="00B0F0"/>
                </a:solidFill>
              </a:rPr>
              <a:t>플레이어의 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‘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선택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3600" dirty="0" smtClean="0">
                <a:solidFill>
                  <a:srgbClr val="00B0F0"/>
                </a:solidFill>
              </a:rPr>
              <a:t>에 대한 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의미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3600" dirty="0" smtClean="0">
                <a:solidFill>
                  <a:srgbClr val="00B0F0"/>
                </a:solidFill>
              </a:rPr>
              <a:t>와 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보상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endParaRPr kumimoji="1" lang="ko-KR" altLang="en-US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58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기본 전투 사이클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24" y="1386270"/>
            <a:ext cx="9070549" cy="52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3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07042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mtClean="0">
                <a:solidFill>
                  <a:schemeClr val="bg1"/>
                </a:solidFill>
              </a:rPr>
              <a:t>MMORPG</a:t>
            </a:r>
            <a:r>
              <a:rPr kumimoji="1" lang="ko-KR" altLang="en-US" sz="2400" b="1">
                <a:solidFill>
                  <a:schemeClr val="bg1"/>
                </a:solidFill>
              </a:rPr>
              <a:t> </a:t>
            </a:r>
            <a:r>
              <a:rPr kumimoji="1" lang="ko-KR" altLang="en-US" sz="2400" b="1" smtClean="0">
                <a:solidFill>
                  <a:schemeClr val="bg1"/>
                </a:solidFill>
              </a:rPr>
              <a:t>규모의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액션 게임 제작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60943" y="3013501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키보드 기반 조작 방식에서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최대한의 타격감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81226" y="3013501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39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액션 스타일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10" y="1728358"/>
            <a:ext cx="6035433" cy="49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기본 조작</a:t>
            </a:r>
            <a:r>
              <a:rPr lang="en-US" altLang="ko-KR" sz="4000" smtClean="0">
                <a:solidFill>
                  <a:schemeClr val="bg1"/>
                </a:solidFill>
              </a:rPr>
              <a:t>(</a:t>
            </a:r>
            <a:r>
              <a:rPr lang="ko-KR" altLang="en-US" sz="4000" smtClean="0">
                <a:solidFill>
                  <a:schemeClr val="bg1"/>
                </a:solidFill>
              </a:rPr>
              <a:t>예상도</a:t>
            </a:r>
            <a:r>
              <a:rPr lang="en-US" altLang="ko-KR" sz="4000" smtClean="0">
                <a:solidFill>
                  <a:schemeClr val="bg1"/>
                </a:solidFill>
              </a:rPr>
              <a:t>)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60" b="86825" l="0" r="100000">
                        <a14:foregroundMark x1="49833" y1="29048" x2="49750" y2="1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27" b="16221"/>
          <a:stretch/>
        </p:blipFill>
        <p:spPr>
          <a:xfrm>
            <a:off x="337117" y="1260764"/>
            <a:ext cx="11444741" cy="32657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903029" y="3313497"/>
            <a:ext cx="1520889" cy="1054359"/>
          </a:xfrm>
          <a:prstGeom prst="rect">
            <a:avLst/>
          </a:prstGeom>
          <a:solidFill>
            <a:schemeClr val="accent6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80931" y="2800314"/>
            <a:ext cx="1026367" cy="513183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79307" y="2800314"/>
            <a:ext cx="1026367" cy="513183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87625" y="2287131"/>
            <a:ext cx="1474236" cy="513183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761861" y="2287131"/>
            <a:ext cx="503853" cy="513183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26368" y="1847461"/>
            <a:ext cx="2491273" cy="439670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19878" y="4526479"/>
            <a:ext cx="867747" cy="439670"/>
          </a:xfrm>
          <a:prstGeom prst="rect">
            <a:avLst/>
          </a:prstGeom>
          <a:solidFill>
            <a:schemeClr val="accent6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1287625" y="456164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기본 이동조작부</a:t>
            </a:r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19878" y="5113175"/>
            <a:ext cx="867747" cy="439670"/>
          </a:xfrm>
          <a:prstGeom prst="rect">
            <a:avLst/>
          </a:prstGeom>
          <a:solidFill>
            <a:srgbClr val="FFC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1287625" y="5148344"/>
            <a:ext cx="343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기본 전투 조작부</a:t>
            </a:r>
            <a:r>
              <a:rPr kumimoji="1" lang="en-US" altLang="ko-KR" sz="1600" smtClean="0"/>
              <a:t>(</a:t>
            </a:r>
            <a:r>
              <a:rPr kumimoji="1" lang="ko-KR" altLang="en-US" sz="1600" smtClean="0"/>
              <a:t>회피</a:t>
            </a:r>
            <a:r>
              <a:rPr kumimoji="1" lang="en-US" altLang="ko-KR" sz="1600" smtClean="0"/>
              <a:t>,</a:t>
            </a:r>
            <a:r>
              <a:rPr kumimoji="1" lang="ko-KR" altLang="en-US" sz="1600" smtClean="0"/>
              <a:t> 기본공격</a:t>
            </a:r>
            <a:r>
              <a:rPr kumimoji="1" lang="en-US" altLang="ko-KR" sz="1600" smtClean="0"/>
              <a:t>)</a:t>
            </a:r>
            <a:endParaRPr kumimoji="1" lang="ko-KR" altLang="en-US" sz="1600"/>
          </a:p>
        </p:txBody>
      </p:sp>
      <p:sp>
        <p:nvSpPr>
          <p:cNvPr id="16" name="직사각형 15"/>
          <p:cNvSpPr/>
          <p:nvPr/>
        </p:nvSpPr>
        <p:spPr>
          <a:xfrm>
            <a:off x="419878" y="5699871"/>
            <a:ext cx="867747" cy="439670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상자 16"/>
          <p:cNvSpPr txBox="1"/>
          <p:nvPr/>
        </p:nvSpPr>
        <p:spPr>
          <a:xfrm>
            <a:off x="1287625" y="57350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스킬 조작부</a:t>
            </a:r>
            <a:endParaRPr kumimoji="1" lang="ko-KR" altLang="en-US" sz="1600"/>
          </a:p>
        </p:txBody>
      </p:sp>
      <p:sp>
        <p:nvSpPr>
          <p:cNvPr id="18" name="직사각형 17"/>
          <p:cNvSpPr/>
          <p:nvPr/>
        </p:nvSpPr>
        <p:spPr>
          <a:xfrm>
            <a:off x="5191741" y="4526479"/>
            <a:ext cx="867747" cy="43967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6059488" y="456164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궁극기 조작부</a:t>
            </a:r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91741" y="5113175"/>
            <a:ext cx="867747" cy="439670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6059488" y="51483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아이템 조작부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840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/>
          <p:cNvCxnSpPr/>
          <p:nvPr/>
        </p:nvCxnSpPr>
        <p:spPr>
          <a:xfrm>
            <a:off x="1691114" y="5294878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6263" y="2575047"/>
            <a:ext cx="91165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smtClean="0"/>
              <a:t>마을에서 출발해서 특정 던전의 보스를</a:t>
            </a:r>
            <a:endParaRPr kumimoji="1" lang="en-US" altLang="ko-KR" sz="4000" smtClean="0"/>
          </a:p>
          <a:p>
            <a:pPr algn="ctr"/>
            <a:r>
              <a:rPr kumimoji="1" lang="ko-KR" altLang="en-US" sz="4000" smtClean="0"/>
              <a:t>잡는 것까지의 제작 과정</a:t>
            </a:r>
            <a:endParaRPr kumimoji="1" lang="en-US" altLang="ko-KR" sz="4000" smtClean="0"/>
          </a:p>
          <a:p>
            <a:pPr algn="ctr"/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기획 기간 동안 재미의 검증</a:t>
            </a:r>
            <a:r>
              <a:rPr kumimoji="1" lang="en-US" altLang="ko-KR" sz="2000" smtClean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 기술적 난이도 확인</a:t>
            </a:r>
            <a:endParaRPr kumimoji="1" lang="ko-KR" altLang="en-US" sz="2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삼각형 1"/>
          <p:cNvSpPr/>
          <p:nvPr/>
        </p:nvSpPr>
        <p:spPr>
          <a:xfrm>
            <a:off x="924496" y="4502426"/>
            <a:ext cx="1538515" cy="635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68600" y="5137426"/>
            <a:ext cx="1045029" cy="899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6916" y="5241411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06737" y="5241411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06737" y="5563235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86916" y="5563235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2" t="2427" r="13689" b="15915"/>
          <a:stretch/>
        </p:blipFill>
        <p:spPr>
          <a:xfrm>
            <a:off x="3776870" y="4575313"/>
            <a:ext cx="1311965" cy="14709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460504" y="4819926"/>
            <a:ext cx="655983" cy="9077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717375" y="4449188"/>
            <a:ext cx="655983" cy="9077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742113" y="4490944"/>
            <a:ext cx="655983" cy="9077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428041" y="4987755"/>
            <a:ext cx="655983" cy="9077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53476" y="5379053"/>
            <a:ext cx="655983" cy="9077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77028" y="4103366"/>
            <a:ext cx="655983" cy="907774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9674087" y="4863548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9817604" y="5173044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98" y="4672786"/>
            <a:ext cx="1328563" cy="1137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8" y="0"/>
            <a:ext cx="2112948" cy="2224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7500">
                        <a14:foregroundMark x1="53333" y1="19531" x2="51667" y2="4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019" y="299278"/>
            <a:ext cx="1524000" cy="162560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2463011" y="1358982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7966" y="1813805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2016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41571" y="1813805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2017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>
                <a:solidFill>
                  <a:schemeClr val="bg1">
                    <a:lumMod val="75000"/>
                  </a:schemeClr>
                </a:solidFill>
              </a:rPr>
              <a:t>9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2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dirty="0" err="1" smtClean="0">
                <a:solidFill>
                  <a:schemeClr val="bg1"/>
                </a:solidFill>
              </a:rPr>
              <a:t>DrectX</a:t>
            </a:r>
            <a:r>
              <a:rPr kumimoji="1" lang="en-US" altLang="ko-KR" sz="2800" b="1" dirty="0" smtClean="0">
                <a:solidFill>
                  <a:schemeClr val="bg1"/>
                </a:solidFill>
              </a:rPr>
              <a:t> 11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를 이용한</a:t>
            </a:r>
            <a:endParaRPr kumimoji="1" lang="en-US" altLang="ko-KR" sz="28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</a:rPr>
              <a:t>프레임워크 자체 제작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dirty="0" smtClean="0">
                <a:solidFill>
                  <a:schemeClr val="bg1"/>
                </a:solidFill>
              </a:rPr>
              <a:t>FBX SDK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를 활용한</a:t>
            </a:r>
            <a:endParaRPr kumimoji="1" lang="en-US" altLang="ko-KR" sz="28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2800" b="1" dirty="0" smtClean="0">
                <a:solidFill>
                  <a:schemeClr val="bg1"/>
                </a:solidFill>
              </a:rPr>
              <a:t>FBX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파일 </a:t>
            </a:r>
            <a:r>
              <a:rPr kumimoji="1" lang="ko-KR" altLang="en-US" sz="2800" b="1" dirty="0" err="1" smtClean="0">
                <a:solidFill>
                  <a:schemeClr val="bg1"/>
                </a:solidFill>
              </a:rPr>
              <a:t>임포트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 오브젝트의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스키닝 애니메이션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210245" y="3429000"/>
            <a:ext cx="403187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dirty="0" smtClean="0">
                <a:solidFill>
                  <a:schemeClr val="accent2"/>
                </a:solidFill>
              </a:rPr>
              <a:t>클라이언트</a:t>
            </a:r>
            <a:endParaRPr kumimoji="1" lang="en-US" altLang="ko-KR" sz="60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8800" b="1" dirty="0" smtClean="0">
                <a:solidFill>
                  <a:schemeClr val="bg1"/>
                </a:solidFill>
              </a:rPr>
              <a:t>허지훈</a:t>
            </a:r>
            <a:endParaRPr kumimoji="1" lang="en-US" altLang="ko-KR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53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err="1">
                <a:solidFill>
                  <a:schemeClr val="bg1"/>
                </a:solidFill>
              </a:rPr>
              <a:t>DrectX</a:t>
            </a:r>
            <a:r>
              <a:rPr lang="en-US" altLang="ko-KR" sz="2800">
                <a:solidFill>
                  <a:schemeClr val="bg1"/>
                </a:solidFill>
              </a:rPr>
              <a:t> 11</a:t>
            </a:r>
            <a:r>
              <a:rPr lang="ko-KR" altLang="en-US" sz="2800">
                <a:solidFill>
                  <a:schemeClr val="bg1"/>
                </a:solidFill>
              </a:rPr>
              <a:t>를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프레임워크 자체 제작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21278" y="1911927"/>
            <a:ext cx="10497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DirectX 11</a:t>
            </a:r>
            <a:r>
              <a:rPr lang="ko-KR" altLang="en-US" sz="3600" dirty="0" smtClean="0"/>
              <a:t>에서 제공하는 파이프라인을 익혀서</a:t>
            </a:r>
            <a:endParaRPr lang="en-US" altLang="ko-KR" sz="3600" dirty="0" smtClean="0"/>
          </a:p>
          <a:p>
            <a:r>
              <a:rPr lang="ko-KR" altLang="en-US" sz="3600" dirty="0" smtClean="0"/>
              <a:t>게임에 적합한 </a:t>
            </a:r>
            <a:r>
              <a:rPr lang="en-US" altLang="ko-KR" sz="3600" dirty="0" smtClean="0"/>
              <a:t>3D</a:t>
            </a:r>
            <a:r>
              <a:rPr lang="ko-KR" altLang="en-US" sz="3600" dirty="0" smtClean="0"/>
              <a:t>환경의 프레임워크를 제작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6848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FBX SDK</a:t>
            </a:r>
            <a:r>
              <a:rPr lang="ko-KR" altLang="en-US" sz="2800">
                <a:solidFill>
                  <a:schemeClr val="bg1"/>
                </a:solidFill>
              </a:rPr>
              <a:t>를 활용한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FBX</a:t>
            </a:r>
            <a:r>
              <a:rPr lang="ko-KR" altLang="en-US" sz="2800">
                <a:solidFill>
                  <a:schemeClr val="bg1"/>
                </a:solidFill>
              </a:rPr>
              <a:t>파일 임포트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3771" y="1923803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쉽게 많이 사용되는 모델링 파일인 </a:t>
            </a:r>
            <a:r>
              <a:rPr lang="en-US" altLang="ko-KR" sz="3600" dirty="0" smtClean="0"/>
              <a:t>FBX</a:t>
            </a:r>
            <a:r>
              <a:rPr lang="ko-KR" altLang="en-US" sz="3600" dirty="0" smtClean="0"/>
              <a:t>를</a:t>
            </a:r>
            <a:endParaRPr lang="en-US" altLang="ko-KR" sz="3600" dirty="0" smtClean="0"/>
          </a:p>
          <a:p>
            <a:r>
              <a:rPr lang="en-US" altLang="ko-KR" sz="3600" dirty="0" smtClean="0"/>
              <a:t>Auto Desk</a:t>
            </a:r>
            <a:r>
              <a:rPr lang="ko-KR" altLang="en-US" sz="3600" dirty="0" smtClean="0"/>
              <a:t>에서 제공하는 </a:t>
            </a:r>
            <a:r>
              <a:rPr lang="en-US" altLang="ko-KR" sz="3600" dirty="0" smtClean="0"/>
              <a:t>FBX SDK</a:t>
            </a:r>
            <a:r>
              <a:rPr lang="ko-KR" altLang="en-US" sz="3600" dirty="0" smtClean="0"/>
              <a:t>를 통하여 </a:t>
            </a:r>
            <a:r>
              <a:rPr lang="en-US" altLang="ko-KR" sz="3600" dirty="0" smtClean="0"/>
              <a:t>Import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0391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 오브젝트의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스키닝 애니메이션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0649" y="2315688"/>
            <a:ext cx="104146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스킨은 </a:t>
            </a:r>
            <a:r>
              <a:rPr lang="en-US" altLang="ko-KR" sz="3600" dirty="0" smtClean="0"/>
              <a:t>Mesh</a:t>
            </a:r>
            <a:r>
              <a:rPr lang="ko-KR" altLang="en-US" sz="3600" dirty="0" smtClean="0"/>
              <a:t>와 </a:t>
            </a:r>
            <a:r>
              <a:rPr lang="en-US" altLang="ko-KR" sz="3600" dirty="0" smtClean="0"/>
              <a:t>Bone</a:t>
            </a:r>
            <a:r>
              <a:rPr lang="ko-KR" altLang="en-US" sz="3600" dirty="0" smtClean="0"/>
              <a:t>로 이루어져 있다</a:t>
            </a:r>
            <a:r>
              <a:rPr lang="en-US" altLang="ko-KR" sz="3600" dirty="0" smtClean="0"/>
              <a:t>.</a:t>
            </a:r>
          </a:p>
          <a:p>
            <a:r>
              <a:rPr lang="en-US" altLang="ko-KR" sz="3600" dirty="0" smtClean="0"/>
              <a:t>Bone</a:t>
            </a:r>
            <a:r>
              <a:rPr lang="ko-KR" altLang="en-US" sz="3600" dirty="0" smtClean="0"/>
              <a:t>은 캐릭터 애니메이션을 계층구조로 제공하는데</a:t>
            </a:r>
            <a:endParaRPr lang="en-US" altLang="ko-KR" sz="3600" dirty="0" smtClean="0"/>
          </a:p>
          <a:p>
            <a:r>
              <a:rPr lang="en-US" altLang="ko-KR" sz="3600" dirty="0" smtClean="0"/>
              <a:t>Bone</a:t>
            </a:r>
            <a:r>
              <a:rPr lang="ko-KR" altLang="en-US" sz="3600" dirty="0" smtClean="0"/>
              <a:t>이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움직일 때의 시간에 따른 보간을 하여 애니메이션을 제공한다</a:t>
            </a:r>
            <a:r>
              <a:rPr lang="en-US" altLang="ko-KR" sz="3600" dirty="0" smtClean="0"/>
              <a:t>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426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dirty="0" err="1" smtClean="0">
                <a:solidFill>
                  <a:schemeClr val="bg1"/>
                </a:solidFill>
              </a:rPr>
              <a:t>DrectX</a:t>
            </a:r>
            <a:r>
              <a:rPr kumimoji="1" lang="en-US" altLang="ko-KR" sz="2800" b="1" dirty="0" smtClean="0">
                <a:solidFill>
                  <a:schemeClr val="bg1"/>
                </a:solidFill>
              </a:rPr>
              <a:t> 11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를 이용한</a:t>
            </a:r>
            <a:endParaRPr kumimoji="1" lang="en-US" altLang="ko-KR" sz="28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</a:rPr>
              <a:t>프레임워크 자체 제작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FBX SDK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를 활용한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FBX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파일 임포트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 오브젝트의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스키닝 애니메이션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210245" y="3429000"/>
            <a:ext cx="403187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rgbClr val="00B0F0"/>
                </a:solidFill>
              </a:rPr>
              <a:t>클라이언트</a:t>
            </a:r>
            <a:endParaRPr kumimoji="1" lang="en-US" altLang="ko-KR" sz="6000" b="1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홍승필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8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err="1">
                <a:solidFill>
                  <a:schemeClr val="bg1"/>
                </a:solidFill>
              </a:rPr>
              <a:t>DrectX</a:t>
            </a:r>
            <a:r>
              <a:rPr lang="en-US" altLang="ko-KR" sz="2800">
                <a:solidFill>
                  <a:schemeClr val="bg1"/>
                </a:solidFill>
              </a:rPr>
              <a:t> 11</a:t>
            </a:r>
            <a:r>
              <a:rPr lang="ko-KR" altLang="en-US" sz="2800">
                <a:solidFill>
                  <a:schemeClr val="bg1"/>
                </a:solidFill>
              </a:rPr>
              <a:t>를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프레임워크 자체 제작</a:t>
            </a:r>
          </a:p>
        </p:txBody>
      </p:sp>
    </p:spTree>
    <p:extLst>
      <p:ext uri="{BB962C8B-B14F-4D97-AF65-F5344CB8AC3E}">
        <p14:creationId xmlns:p14="http://schemas.microsoft.com/office/powerpoint/2010/main" val="9343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FBX SDK</a:t>
            </a:r>
            <a:r>
              <a:rPr lang="ko-KR" altLang="en-US" sz="2800">
                <a:solidFill>
                  <a:schemeClr val="bg1"/>
                </a:solidFill>
              </a:rPr>
              <a:t>를 활용한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FBX</a:t>
            </a:r>
            <a:r>
              <a:rPr lang="ko-KR" altLang="en-US" sz="2800">
                <a:solidFill>
                  <a:schemeClr val="bg1"/>
                </a:solidFill>
              </a:rPr>
              <a:t>파일 임포트</a:t>
            </a:r>
          </a:p>
        </p:txBody>
      </p:sp>
    </p:spTree>
    <p:extLst>
      <p:ext uri="{BB962C8B-B14F-4D97-AF65-F5344CB8AC3E}">
        <p14:creationId xmlns:p14="http://schemas.microsoft.com/office/powerpoint/2010/main" val="60874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07042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mtClean="0">
                <a:solidFill>
                  <a:schemeClr val="bg1"/>
                </a:solidFill>
              </a:rPr>
              <a:t>MMORPG</a:t>
            </a:r>
            <a:r>
              <a:rPr kumimoji="1" lang="ko-KR" altLang="en-US" sz="2400" b="1">
                <a:solidFill>
                  <a:schemeClr val="bg1"/>
                </a:solidFill>
              </a:rPr>
              <a:t> </a:t>
            </a:r>
            <a:r>
              <a:rPr kumimoji="1" lang="ko-KR" altLang="en-US" sz="2400" b="1" smtClean="0">
                <a:solidFill>
                  <a:schemeClr val="bg1"/>
                </a:solidFill>
              </a:rPr>
              <a:t>규모의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액션 게임 제작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60943" y="3013501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키보드 기반 조작 방식에서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최대한의 타격감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81226" y="3013501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60943" y="495657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dirty="0" smtClean="0">
                <a:solidFill>
                  <a:schemeClr val="bg1"/>
                </a:solidFill>
              </a:rPr>
              <a:t>로우 폴리곤으로 제작된</a:t>
            </a:r>
            <a:endParaRPr kumimoji="1"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dirty="0" smtClean="0">
                <a:solidFill>
                  <a:schemeClr val="bg1"/>
                </a:solidFill>
              </a:rPr>
              <a:t>동화풍 그래픽</a:t>
            </a:r>
            <a:endParaRPr kumimoji="1"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1226" y="495657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0084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 오브젝트의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스키닝 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54301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IOCP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 모델을 이용한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프레임 워크 제작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dirty="0" smtClean="0">
                <a:solidFill>
                  <a:schemeClr val="bg1"/>
                </a:solidFill>
              </a:rPr>
              <a:t>Boost </a:t>
            </a:r>
            <a:r>
              <a:rPr kumimoji="1" lang="en-US" altLang="ko-KR" sz="2800" b="1" dirty="0" err="1" smtClean="0">
                <a:solidFill>
                  <a:schemeClr val="bg1"/>
                </a:solidFill>
              </a:rPr>
              <a:t>Asio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어쩌구</a:t>
            </a:r>
            <a:endParaRPr kumimoji="1" lang="en-US" altLang="ko-KR" sz="28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</a:rPr>
              <a:t>쏼라쏼라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클라이언트 </a:t>
            </a:r>
            <a:r>
              <a:rPr kumimoji="1" lang="mr-IN" altLang="ko-KR" sz="2800" b="1" smtClean="0">
                <a:solidFill>
                  <a:schemeClr val="bg1"/>
                </a:solidFill>
              </a:rPr>
              <a:t>–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 서버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동기화 작업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441077" y="3429000"/>
            <a:ext cx="3570209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rgbClr val="F9B3B9"/>
                </a:solidFill>
              </a:rPr>
              <a:t>서  버</a:t>
            </a:r>
            <a:endParaRPr kumimoji="1" lang="en-US" altLang="ko-KR" sz="6000" b="1">
              <a:solidFill>
                <a:srgbClr val="F9B3B9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김형준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7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IOCP </a:t>
            </a:r>
            <a:r>
              <a:rPr lang="ko-KR" altLang="en-US" sz="2800">
                <a:solidFill>
                  <a:schemeClr val="bg1"/>
                </a:solidFill>
              </a:rPr>
              <a:t>모델을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 워크 제작</a:t>
            </a:r>
          </a:p>
        </p:txBody>
      </p:sp>
    </p:spTree>
    <p:extLst>
      <p:ext uri="{BB962C8B-B14F-4D97-AF65-F5344CB8AC3E}">
        <p14:creationId xmlns:p14="http://schemas.microsoft.com/office/powerpoint/2010/main" val="18705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Boost Asio </a:t>
            </a:r>
            <a:r>
              <a:rPr lang="ko-KR" altLang="en-US" sz="2800">
                <a:solidFill>
                  <a:schemeClr val="bg1"/>
                </a:solidFill>
              </a:rPr>
              <a:t>어쩌구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쏼라쏼라</a:t>
            </a:r>
          </a:p>
        </p:txBody>
      </p:sp>
    </p:spTree>
    <p:extLst>
      <p:ext uri="{BB962C8B-B14F-4D97-AF65-F5344CB8AC3E}">
        <p14:creationId xmlns:p14="http://schemas.microsoft.com/office/powerpoint/2010/main" val="51242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클라이언트 </a:t>
            </a:r>
            <a:r>
              <a:rPr lang="en-US" altLang="ko-KR" sz="2800">
                <a:solidFill>
                  <a:schemeClr val="bg1"/>
                </a:solidFill>
              </a:rPr>
              <a:t>– </a:t>
            </a:r>
            <a:r>
              <a:rPr lang="ko-KR" altLang="en-US" sz="2800">
                <a:solidFill>
                  <a:schemeClr val="bg1"/>
                </a:solidFill>
              </a:rPr>
              <a:t>서버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동기화 작업</a:t>
            </a:r>
          </a:p>
        </p:txBody>
      </p:sp>
    </p:spTree>
    <p:extLst>
      <p:ext uri="{BB962C8B-B14F-4D97-AF65-F5344CB8AC3E}">
        <p14:creationId xmlns:p14="http://schemas.microsoft.com/office/powerpoint/2010/main" val="9294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다른 게임과 차별화 가능한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새로운 액션 전투 시스템 기획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게임의 핵심 재미요소를 바탕으로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 시스템 기획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게임의 컨셉과 어울리는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모델 및 애니메이션 제작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441077" y="3429000"/>
            <a:ext cx="3570208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rgbClr val="C1FFED"/>
                </a:solidFill>
              </a:rPr>
              <a:t>기  획</a:t>
            </a:r>
            <a:endParaRPr kumimoji="1" lang="en-US" altLang="ko-KR" sz="6000" b="1">
              <a:solidFill>
                <a:srgbClr val="C1FFED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신창섭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8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7197787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게임의 핵심 재미요소를 바탕으로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게임 시스템 기획</a:t>
            </a:r>
          </a:p>
        </p:txBody>
      </p:sp>
    </p:spTree>
    <p:extLst>
      <p:ext uri="{BB962C8B-B14F-4D97-AF65-F5344CB8AC3E}">
        <p14:creationId xmlns:p14="http://schemas.microsoft.com/office/powerpoint/2010/main" val="7506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err="1">
                <a:solidFill>
                  <a:schemeClr val="bg1"/>
                </a:solidFill>
              </a:rPr>
              <a:t>DrectX</a:t>
            </a:r>
            <a:r>
              <a:rPr lang="en-US" altLang="ko-KR" sz="2800">
                <a:solidFill>
                  <a:schemeClr val="bg1"/>
                </a:solidFill>
              </a:rPr>
              <a:t> 11</a:t>
            </a:r>
            <a:r>
              <a:rPr lang="ko-KR" altLang="en-US" sz="2800">
                <a:solidFill>
                  <a:schemeClr val="bg1"/>
                </a:solidFill>
              </a:rPr>
              <a:t>를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프레임워크 자체 제작</a:t>
            </a:r>
          </a:p>
        </p:txBody>
      </p:sp>
    </p:spTree>
    <p:extLst>
      <p:ext uri="{BB962C8B-B14F-4D97-AF65-F5344CB8AC3E}">
        <p14:creationId xmlns:p14="http://schemas.microsoft.com/office/powerpoint/2010/main" val="204003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게임의 컨셉과 어울리는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모델 및 애니메이션 제작</a:t>
            </a:r>
          </a:p>
        </p:txBody>
      </p:sp>
    </p:spTree>
    <p:extLst>
      <p:ext uri="{BB962C8B-B14F-4D97-AF65-F5344CB8AC3E}">
        <p14:creationId xmlns:p14="http://schemas.microsoft.com/office/powerpoint/2010/main" val="7262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3273" y="2982723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 툴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36064"/>
            <a:ext cx="5207692" cy="46166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Microsoft visual studio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DirectX 11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</a:rPr>
              <a:t>Trello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(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google calendar</a:t>
            </a:r>
            <a:r>
              <a:rPr lang="ko-KR" altLang="en-US" sz="2800" dirty="0" smtClean="0">
                <a:solidFill>
                  <a:schemeClr val="bg1"/>
                </a:solidFill>
              </a:rPr>
              <a:t> 연동</a:t>
            </a:r>
            <a:r>
              <a:rPr lang="en-US" altLang="ko-KR" sz="2800" dirty="0" smtClean="0">
                <a:solidFill>
                  <a:schemeClr val="bg1"/>
                </a:solidFill>
              </a:rPr>
              <a:t>)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</a:rPr>
              <a:t>Microsoft </a:t>
            </a:r>
            <a:r>
              <a:rPr lang="en-US" altLang="ko-KR" sz="2800" dirty="0">
                <a:solidFill>
                  <a:schemeClr val="bg1"/>
                </a:solidFill>
              </a:rPr>
              <a:t>office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 err="1">
                <a:solidFill>
                  <a:schemeClr val="bg1"/>
                </a:solidFill>
              </a:rPr>
              <a:t>Github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3dsMax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Adobe Photoshop CC 2015.5</a:t>
            </a:r>
          </a:p>
        </p:txBody>
      </p:sp>
    </p:spTree>
    <p:extLst>
      <p:ext uri="{BB962C8B-B14F-4D97-AF65-F5344CB8AC3E}">
        <p14:creationId xmlns:p14="http://schemas.microsoft.com/office/powerpoint/2010/main" val="69126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120391" y="2151727"/>
            <a:ext cx="795121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000" smtClean="0"/>
              <a:t>Project </a:t>
            </a:r>
            <a:r>
              <a:rPr kumimoji="1" lang="ko-KR" altLang="en-US" sz="8000" smtClean="0"/>
              <a:t>편돌이</a:t>
            </a:r>
            <a:r>
              <a:rPr kumimoji="1" lang="en-US" altLang="ko-KR" sz="8000" smtClean="0"/>
              <a:t>,</a:t>
            </a:r>
          </a:p>
          <a:p>
            <a:pPr algn="ctr"/>
            <a:r>
              <a:rPr kumimoji="1" lang="ko-KR" altLang="en-US" sz="8000" smtClean="0"/>
              <a:t>이런 게임입니다</a:t>
            </a:r>
            <a:r>
              <a:rPr kumimoji="1" lang="en-US" altLang="ko-KR" sz="8000" smtClean="0"/>
              <a:t>.</a:t>
            </a:r>
            <a:endParaRPr kumimoji="1" lang="ko-KR" altLang="en-US" sz="8000"/>
          </a:p>
        </p:txBody>
      </p:sp>
    </p:spTree>
    <p:extLst>
      <p:ext uri="{BB962C8B-B14F-4D97-AF65-F5344CB8AC3E}">
        <p14:creationId xmlns:p14="http://schemas.microsoft.com/office/powerpoint/2010/main" val="16562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6430" y="288465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개발일정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414" y="3234680"/>
            <a:ext cx="5658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앞이 깜깜하니 검은 배경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2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394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2" name="직선 화살표 연결선 31"/>
          <p:cNvCxnSpPr>
            <a:stCxn id="24" idx="1"/>
            <a:endCxn id="24" idx="3"/>
          </p:cNvCxnSpPr>
          <p:nvPr/>
        </p:nvCxnSpPr>
        <p:spPr>
          <a:xfrm>
            <a:off x="9786145" y="5778628"/>
            <a:ext cx="222987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3" idx="1"/>
          </p:cNvCxnSpPr>
          <p:nvPr/>
        </p:nvCxnSpPr>
        <p:spPr>
          <a:xfrm flipV="1">
            <a:off x="6854686" y="5778627"/>
            <a:ext cx="222987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1"/>
          </p:cNvCxnSpPr>
          <p:nvPr/>
        </p:nvCxnSpPr>
        <p:spPr>
          <a:xfrm flipV="1">
            <a:off x="4020407" y="5778627"/>
            <a:ext cx="2229876" cy="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2"/>
          <p:cNvCxnSpPr/>
          <p:nvPr/>
        </p:nvCxnSpPr>
        <p:spPr>
          <a:xfrm>
            <a:off x="0" y="934241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517371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smtClean="0">
                <a:solidFill>
                  <a:schemeClr val="tx1"/>
                </a:solidFill>
              </a:rPr>
              <a:t>11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00240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smtClean="0">
                <a:solidFill>
                  <a:schemeClr val="tx1"/>
                </a:solidFill>
              </a:rPr>
              <a:t>12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283109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>
                <a:solidFill>
                  <a:schemeClr val="tx1"/>
                </a:solidFill>
              </a:rPr>
              <a:t>1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165978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smtClean="0">
                <a:solidFill>
                  <a:schemeClr val="tx1"/>
                </a:solidFill>
              </a:rPr>
              <a:t>2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79294" y="172122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mtClean="0">
                <a:solidFill>
                  <a:schemeClr val="bg1"/>
                </a:solidFill>
              </a:rPr>
              <a:t>클라</a:t>
            </a:r>
            <a:endParaRPr kumimoji="1" lang="ko-KR" altLang="en-US" sz="3200">
              <a:solidFill>
                <a:schemeClr val="bg1"/>
              </a:solidFill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79294" y="360373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mtClean="0">
                <a:solidFill>
                  <a:schemeClr val="bg1"/>
                </a:solidFill>
              </a:rPr>
              <a:t>서버</a:t>
            </a:r>
            <a:endParaRPr kumimoji="1"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79294" y="548624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mtClean="0">
                <a:solidFill>
                  <a:schemeClr val="bg1"/>
                </a:solidFill>
              </a:rPr>
              <a:t>기획</a:t>
            </a:r>
            <a:endParaRPr kumimoji="1" lang="ko-KR" altLang="en-US" sz="320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517371" y="1990165"/>
            <a:ext cx="1011881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1517371" y="1713893"/>
            <a:ext cx="1011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</a:rPr>
              <a:t>프레임워크 작성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517371" y="3872674"/>
            <a:ext cx="1011881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1517371" y="3603733"/>
            <a:ext cx="1011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Boost </a:t>
            </a:r>
            <a:r>
              <a:rPr kumimoji="1" lang="en-US" altLang="ko-KR" sz="2800" b="1" err="1" smtClean="0">
                <a:solidFill>
                  <a:schemeClr val="bg1"/>
                </a:solidFill>
              </a:rPr>
              <a:t>Asio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 서버 리팩토링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1517371" y="5755183"/>
            <a:ext cx="222987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9"/>
          <p:cNvSpPr txBox="1"/>
          <p:nvPr/>
        </p:nvSpPr>
        <p:spPr>
          <a:xfrm>
            <a:off x="1517372" y="5086131"/>
            <a:ext cx="2229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경험치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스태이터스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전투 시스템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4020407" y="5086131"/>
            <a:ext cx="2229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스킬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경제 구조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아이템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6854686" y="5301574"/>
            <a:ext cx="2229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캐릭터 제작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마을 레벨</a:t>
            </a:r>
            <a:endParaRPr kumimoji="1" lang="en-US" altLang="ko-KR" sz="2800" b="1" smtClean="0">
              <a:solidFill>
                <a:schemeClr val="bg1"/>
              </a:solidFill>
            </a:endParaRPr>
          </a:p>
        </p:txBody>
      </p:sp>
      <p:sp>
        <p:nvSpPr>
          <p:cNvPr id="24" name="텍스트 상자 23"/>
          <p:cNvSpPr txBox="1"/>
          <p:nvPr/>
        </p:nvSpPr>
        <p:spPr>
          <a:xfrm>
            <a:off x="9786145" y="5301574"/>
            <a:ext cx="2229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마을 제작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몬스터 레벨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0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889389" y="2680683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600" smtClean="0"/>
              <a:t>감사합니다</a:t>
            </a:r>
            <a:endParaRPr kumimoji="1" lang="ko-KR" altLang="en-US" sz="9600"/>
          </a:p>
        </p:txBody>
      </p:sp>
    </p:spTree>
    <p:extLst>
      <p:ext uri="{BB962C8B-B14F-4D97-AF65-F5344CB8AC3E}">
        <p14:creationId xmlns:p14="http://schemas.microsoft.com/office/powerpoint/2010/main" val="5274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899"/>
            <a:ext cx="11954040" cy="65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656391" y="2403684"/>
            <a:ext cx="88061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600" smtClean="0"/>
              <a:t>쿼터뷰에서 진행되는</a:t>
            </a:r>
            <a:endParaRPr kumimoji="1" lang="en-US" altLang="ko-KR" sz="6600" smtClean="0"/>
          </a:p>
          <a:p>
            <a:pPr algn="ctr"/>
            <a:r>
              <a:rPr kumimoji="1" lang="ko-KR" altLang="en-US" sz="6600" smtClean="0"/>
              <a:t>키보드 액션 </a:t>
            </a:r>
            <a:r>
              <a:rPr kumimoji="1" lang="en-US" altLang="ko-KR" sz="6600" smtClean="0"/>
              <a:t>MMORPG</a:t>
            </a:r>
            <a:endParaRPr kumimoji="1" lang="ko-KR" altLang="en-US" sz="6600"/>
          </a:p>
        </p:txBody>
      </p:sp>
    </p:spTree>
    <p:extLst>
      <p:ext uri="{BB962C8B-B14F-4D97-AF65-F5344CB8AC3E}">
        <p14:creationId xmlns:p14="http://schemas.microsoft.com/office/powerpoint/2010/main" val="61214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6730</TotalTime>
  <Words>1249</Words>
  <Application>Microsoft Office PowerPoint</Application>
  <PresentationFormat>사용자 지정</PresentationFormat>
  <Paragraphs>419</Paragraphs>
  <Slides>72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허지훈</cp:lastModifiedBy>
  <cp:revision>1186</cp:revision>
  <cp:lastPrinted>2016-05-19T07:43:09Z</cp:lastPrinted>
  <dcterms:created xsi:type="dcterms:W3CDTF">2016-04-26T05:01:04Z</dcterms:created>
  <dcterms:modified xsi:type="dcterms:W3CDTF">2016-11-07T06:27:10Z</dcterms:modified>
</cp:coreProperties>
</file>